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1" r:id="rId4"/>
    <p:sldId id="262" r:id="rId5"/>
    <p:sldId id="260" r:id="rId6"/>
    <p:sldId id="263" r:id="rId7"/>
    <p:sldId id="259" r:id="rId8"/>
    <p:sldId id="265" r:id="rId9"/>
    <p:sldId id="267" r:id="rId10"/>
    <p:sldId id="266" r:id="rId11"/>
    <p:sldId id="268" r:id="rId12"/>
    <p:sldId id="269" r:id="rId13"/>
    <p:sldId id="270" r:id="rId14"/>
    <p:sldId id="272" r:id="rId15"/>
    <p:sldId id="271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312" r:id="rId25"/>
    <p:sldId id="283" r:id="rId26"/>
    <p:sldId id="281" r:id="rId27"/>
    <p:sldId id="282" r:id="rId28"/>
    <p:sldId id="313" r:id="rId29"/>
    <p:sldId id="314" r:id="rId30"/>
    <p:sldId id="315" r:id="rId31"/>
    <p:sldId id="316" r:id="rId32"/>
    <p:sldId id="317" r:id="rId33"/>
    <p:sldId id="31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2C5B0-B957-4CDD-9434-C429C6400228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AF751-F924-4BF5-8377-B92CBE002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AF751-F924-4BF5-8377-B92CBE00223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AF751-F924-4BF5-8377-B92CBE00223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 userDrawn="1"/>
        </p:nvSpPr>
        <p:spPr>
          <a:xfrm>
            <a:off x="928662" y="5500702"/>
            <a:ext cx="207170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льный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 userDrawn="1"/>
        </p:nvSpPr>
        <p:spPr>
          <a:xfrm>
            <a:off x="1000100" y="5214950"/>
            <a:ext cx="3000396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2.jpeg"/><Relationship Id="rId4" Type="http://schemas.openxmlformats.org/officeDocument/2006/relationships/hyperlink" Target="http://www.russedina.ru/images/images/images_296/1f6bb4a79ec73bf93c65714d3fc78c51big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mainpage.shtm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ilyevr.ru/files/v70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1.jpeg"/><Relationship Id="rId4" Type="http://schemas.openxmlformats.org/officeDocument/2006/relationships/hyperlink" Target="http://www.msk-guide.ru/foto_12363_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at_of_Arms_of_the_Russian_Federation.sv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7027714" cy="4392488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latin typeface="Bahnschrift Light Condensed" pitchFamily="34" charset="0"/>
              </a:rPr>
              <a:t>«Своя игра»</a:t>
            </a:r>
            <a:br>
              <a:rPr lang="ru-RU" sz="6600" b="1" dirty="0" smtClean="0">
                <a:latin typeface="Bahnschrift Light Condensed" pitchFamily="34" charset="0"/>
              </a:rPr>
            </a:br>
            <a:r>
              <a:rPr lang="ru-RU" sz="6600" b="1" dirty="0" smtClean="0">
                <a:latin typeface="Bahnschrift Light Condensed" pitchFamily="34" charset="0"/>
              </a:rPr>
              <a:t>по теме</a:t>
            </a:r>
            <a:br>
              <a:rPr lang="ru-RU" sz="6600" b="1" dirty="0" smtClean="0">
                <a:latin typeface="Bahnschrift Light Condensed" pitchFamily="34" charset="0"/>
              </a:rPr>
            </a:br>
            <a:r>
              <a:rPr lang="ru-RU" sz="6600" b="1" dirty="0" smtClean="0">
                <a:latin typeface="Bahnschrift Light Condensed" pitchFamily="34" charset="0"/>
              </a:rPr>
              <a:t>Политика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5733256"/>
            <a:ext cx="5978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Учитель истории и обществознания Семенова А.А.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48" y="0"/>
            <a:ext cx="3857652" cy="6429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 smtClean="0">
                <a:latin typeface="Bahnschrift Light Condensed" pitchFamily="34" charset="0"/>
              </a:rPr>
              <a:t>Государство 30 баллов</a:t>
            </a:r>
            <a:endParaRPr lang="ru-RU" sz="3600" u="sng" dirty="0">
              <a:latin typeface="Bahnschrift Ligh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44291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/>
              <a:t>Гражданин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715272" y="6215082"/>
            <a:ext cx="1428728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254318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lvl="0"/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  <a:ea typeface="Book Antiqua"/>
                <a:cs typeface="Book Antiqua"/>
                <a:sym typeface="Book Antiqua"/>
              </a:rPr>
              <a:t>Это слово происходит от русского слова «горожанин», «городской житель». Сейчас же называют отдельного человека или всех людей, составляющих население страны?</a:t>
            </a:r>
            <a:endParaRPr lang="ru-RU" sz="4000" b="1" dirty="0" smtClean="0">
              <a:solidFill>
                <a:srgbClr val="00B050"/>
              </a:solidFill>
              <a:latin typeface="Bahnschrift Light Condensed" pitchFamily="34" charset="0"/>
            </a:endParaRPr>
          </a:p>
          <a:p>
            <a:endParaRPr lang="ru-RU" dirty="0"/>
          </a:p>
        </p:txBody>
      </p:sp>
      <p:pic>
        <p:nvPicPr>
          <p:cNvPr id="10" name="Google Shape;374;p37" descr="C:\Users\Maxal\Pictures\2008-09-30 обществознание\Gymnasium\Society\viewers\Photo\L5_p3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10" y="4214818"/>
            <a:ext cx="2428892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4;p28" descr="j0178279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78" y="9839"/>
            <a:ext cx="1698202" cy="11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614734" cy="1143000"/>
          </a:xfrm>
        </p:spPr>
        <p:txBody>
          <a:bodyPr>
            <a:normAutofit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Государство 40 баллов</a:t>
            </a:r>
            <a:endParaRPr lang="ru-RU" sz="3200" u="sng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7786742" cy="242889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lvl="0" algn="ctr">
              <a:spcBef>
                <a:spcPts val="0"/>
              </a:spcBef>
            </a:pPr>
            <a:r>
              <a:rPr lang="ru-RU" b="1" dirty="0" smtClean="0">
                <a:solidFill>
                  <a:srgbClr val="00B050"/>
                </a:solidFill>
                <a:latin typeface="Bahnschrift Light Condensed" pitchFamily="34" charset="0"/>
              </a:rPr>
              <a:t>В переводе с нем. и франц. языков - Независимость государства во внешних и верховенство во внутренних делах </a:t>
            </a:r>
          </a:p>
          <a:p>
            <a:pPr marL="0" algn="ctr">
              <a:spcBef>
                <a:spcPts val="0"/>
              </a:spcBef>
            </a:pP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857628"/>
            <a:ext cx="6286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Суверенитет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715272" y="6215082"/>
            <a:ext cx="1428728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oogle Shape;325;p33" descr="Картинка 36 из 6400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7686" y="4286256"/>
            <a:ext cx="271462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4;p28" descr="j0178279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278" y="9839"/>
            <a:ext cx="1769640" cy="106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4952" y="0"/>
            <a:ext cx="3829048" cy="857256"/>
          </a:xfrm>
        </p:spPr>
        <p:txBody>
          <a:bodyPr>
            <a:noAutofit/>
          </a:bodyPr>
          <a:lstStyle/>
          <a:p>
            <a:pPr algn="l"/>
            <a:r>
              <a:rPr lang="ru-RU" sz="3600" u="sng" dirty="0" smtClean="0">
                <a:latin typeface="Bahnschrift Light Condensed" pitchFamily="34" charset="0"/>
              </a:rPr>
              <a:t>Государство 50 баллов</a:t>
            </a:r>
            <a:endParaRPr lang="ru-RU" sz="3600" u="sng" dirty="0">
              <a:latin typeface="Bahnschrift Light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4768" y="5643176"/>
            <a:ext cx="4317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смешанная республика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86710" y="6215082"/>
            <a:ext cx="1357290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14488"/>
            <a:ext cx="6858048" cy="39087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/>
            <a:r>
              <a:rPr lang="ru-RU" sz="3200" b="1" dirty="0" smtClean="0">
                <a:solidFill>
                  <a:srgbClr val="00B050"/>
                </a:solidFill>
                <a:latin typeface="Bahnschrift Light Condensed" pitchFamily="34" charset="0"/>
                <a:ea typeface="Times New Roman"/>
                <a:cs typeface="Segoe UI Semilight" pitchFamily="34" charset="0"/>
                <a:sym typeface="Times New Roman"/>
              </a:rPr>
              <a:t>Для него свойственно сочетание сильной президентской власти с эффективным контролем парламента за правительством.</a:t>
            </a:r>
          </a:p>
          <a:p>
            <a:pPr marL="342900" lvl="0" indent="-342900"/>
            <a:r>
              <a:rPr lang="ru-RU" sz="3200" b="1" dirty="0" smtClean="0">
                <a:solidFill>
                  <a:srgbClr val="00B050"/>
                </a:solidFill>
                <a:latin typeface="Bahnschrift Light Condensed" pitchFamily="34" charset="0"/>
                <a:ea typeface="Times New Roman"/>
                <a:cs typeface="Segoe UI Semilight" pitchFamily="34" charset="0"/>
                <a:sym typeface="Times New Roman"/>
              </a:rPr>
              <a:t> К какому типу относится РФ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lang="ru-RU" sz="3200" dirty="0" smtClean="0"/>
          </a:p>
          <a:p>
            <a:endParaRPr lang="ru-RU" sz="4800" dirty="0"/>
          </a:p>
        </p:txBody>
      </p:sp>
      <p:pic>
        <p:nvPicPr>
          <p:cNvPr id="8" name="Google Shape;264;p28" descr="j0178279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6000760" cy="7143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 smtClean="0">
                <a:latin typeface="Bahnschrift Light Condensed" pitchFamily="34" charset="0"/>
              </a:rPr>
              <a:t>Лидеры. Политические партии 10 баллов</a:t>
            </a:r>
            <a:endParaRPr lang="ru-RU" sz="3600" u="sng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7500990" cy="232886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</a:rPr>
              <a:t>Назовите ведущие политические партии России (тех, кого большинство в Государственной Думе)</a:t>
            </a:r>
            <a:endParaRPr lang="ru-RU" sz="4000" b="1" dirty="0">
              <a:solidFill>
                <a:srgbClr val="00B050"/>
              </a:solidFill>
              <a:latin typeface="Bahnschrift Ligh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3576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Единая Россия, КПРФ, ЛДПР, Справедливая Россия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643834" y="6143644"/>
            <a:ext cx="1500166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Политическая партия — виды, схема, структура, функ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429133"/>
            <a:ext cx="2857520" cy="1674946"/>
          </a:xfrm>
          <a:prstGeom prst="rect">
            <a:avLst/>
          </a:prstGeom>
          <a:noFill/>
        </p:spPr>
      </p:pic>
      <p:pic>
        <p:nvPicPr>
          <p:cNvPr id="8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36" y="0"/>
            <a:ext cx="6115064" cy="868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Лидеры. Политические партии 20 баллов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000636"/>
            <a:ext cx="5786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Медведев Дмитрий Анатольевич - Единая Россия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86710" y="6215082"/>
            <a:ext cx="1357290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Лидер «Единой России» Медведев «ушел в тень», и рейтинг партии, наконец,  вырос | Новости полит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4643470" cy="3279451"/>
          </a:xfrm>
          <a:prstGeom prst="rect">
            <a:avLst/>
          </a:prstGeom>
          <a:noFill/>
        </p:spPr>
      </p:pic>
      <p:pic>
        <p:nvPicPr>
          <p:cNvPr id="6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870" y="0"/>
            <a:ext cx="6615130" cy="857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Лидеры. Политические партии 30 баллов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000636"/>
            <a:ext cx="650085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Геннадий Андреевич Зюганов – лидер партии КПРФ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786710" y="6215082"/>
            <a:ext cx="1357290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Google Shape;419;p41" descr="139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8992" y="1357298"/>
            <a:ext cx="3000396" cy="3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6286512" cy="796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Лидеры. Политические партии 40 баллов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72074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Сергей Михайлович Миронов – лидер партии Справедливая Россия  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858148" y="6143644"/>
            <a:ext cx="1285852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СПРАВЕДЛИВАЯ РОССИЯ – ПАТРИОТЫ – ЗА ПРАВДУ - Миронов Сергей Михайло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1546"/>
            <a:ext cx="2786081" cy="3714776"/>
          </a:xfrm>
          <a:prstGeom prst="rect">
            <a:avLst/>
          </a:prstGeom>
          <a:noFill/>
        </p:spPr>
      </p:pic>
      <p:pic>
        <p:nvPicPr>
          <p:cNvPr id="6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250" y="0"/>
            <a:ext cx="5900750" cy="9397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Лидеры. Политические партии 50 баллов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636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Слуцкий Леонид Эдуардович - лидер партии ЛДПР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715272" y="6215082"/>
            <a:ext cx="1428728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s://upload.wikimedia.org/wikipedia/commons/thumb/7/72/Leonid_E._Slutsky_%282022-01-26%29.jpg/274px-Leonid_E._Slutsky_%282022-01-26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71546"/>
            <a:ext cx="3071834" cy="3786214"/>
          </a:xfrm>
          <a:prstGeom prst="rect">
            <a:avLst/>
          </a:prstGeom>
          <a:noFill/>
        </p:spPr>
      </p:pic>
      <p:pic>
        <p:nvPicPr>
          <p:cNvPr id="8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126" y="0"/>
            <a:ext cx="5757874" cy="1143000"/>
          </a:xfrm>
        </p:spPr>
        <p:txBody>
          <a:bodyPr>
            <a:normAutofit/>
          </a:bodyPr>
          <a:lstStyle/>
          <a:p>
            <a:pPr algn="l"/>
            <a:r>
              <a:rPr lang="ru-RU" sz="2800" u="sng" dirty="0" smtClean="0"/>
              <a:t> </a:t>
            </a:r>
            <a:r>
              <a:rPr lang="ru-RU" sz="3200" u="sng" dirty="0" smtClean="0">
                <a:latin typeface="Bahnschrift Light Condensed" pitchFamily="34" charset="0"/>
              </a:rPr>
              <a:t>Государственная власть в РФ 10 баллов</a:t>
            </a:r>
            <a:endParaRPr lang="ru-RU" sz="3200" u="sng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3571900" cy="1257296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Назовите всех </a:t>
            </a:r>
            <a:endParaRPr lang="ru-RU" b="1" dirty="0" smtClean="0">
              <a:solidFill>
                <a:srgbClr val="00B050"/>
              </a:solidFill>
              <a:latin typeface="Bahnschrift Light Condensed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114660"/>
            <a:ext cx="58579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Bahnschrift Light Condensed" pitchFamily="34" charset="0"/>
              </a:rPr>
              <a:t>Ответ:</a:t>
            </a:r>
          </a:p>
          <a:p>
            <a:pPr marL="514350" lvl="0" indent="-514350">
              <a:buClr>
                <a:srgbClr val="C00000"/>
              </a:buClr>
              <a:buSzPts val="2000"/>
              <a:buFont typeface="Comic Sans MS"/>
              <a:buAutoNum type="arabicPeriod"/>
            </a:pPr>
            <a:r>
              <a:rPr lang="ru-RU" sz="2800" dirty="0" smtClean="0">
                <a:latin typeface="Bahnschrift Light Condensed" pitchFamily="34" charset="0"/>
                <a:ea typeface="Comic Sans MS"/>
                <a:cs typeface="Times New Roman" pitchFamily="18" charset="0"/>
                <a:sym typeface="Comic Sans MS"/>
              </a:rPr>
              <a:t>Борис Николаевич Ельцин</a:t>
            </a:r>
            <a:endParaRPr lang="ru-RU" sz="2800" dirty="0" smtClean="0">
              <a:latin typeface="Bahnschrift Light Condensed" pitchFamily="34" charset="0"/>
              <a:cs typeface="Times New Roman" pitchFamily="18" charset="0"/>
            </a:endParaRPr>
          </a:p>
          <a:p>
            <a:pPr marL="514350" lvl="0" indent="-514350">
              <a:spcBef>
                <a:spcPts val="400"/>
              </a:spcBef>
              <a:buClr>
                <a:srgbClr val="C00000"/>
              </a:buClr>
              <a:buSzPts val="2000"/>
              <a:buFont typeface="Comic Sans MS"/>
              <a:buAutoNum type="arabicPeriod"/>
            </a:pPr>
            <a:r>
              <a:rPr lang="ru-RU" sz="2800" dirty="0" smtClean="0">
                <a:latin typeface="Bahnschrift Light Condensed" pitchFamily="34" charset="0"/>
                <a:ea typeface="Comic Sans MS"/>
                <a:cs typeface="Times New Roman" pitchFamily="18" charset="0"/>
                <a:sym typeface="Comic Sans MS"/>
              </a:rPr>
              <a:t>Владимир Владимирович Путин</a:t>
            </a:r>
            <a:endParaRPr lang="ru-RU" sz="2800" dirty="0" smtClean="0">
              <a:latin typeface="Bahnschrift Light Condensed" pitchFamily="34" charset="0"/>
              <a:cs typeface="Times New Roman" pitchFamily="18" charset="0"/>
            </a:endParaRPr>
          </a:p>
          <a:p>
            <a:pPr marL="514350" lvl="0" indent="-514350">
              <a:spcBef>
                <a:spcPts val="400"/>
              </a:spcBef>
              <a:buClr>
                <a:srgbClr val="C00000"/>
              </a:buClr>
              <a:buSzPts val="2000"/>
              <a:buFont typeface="Comic Sans MS"/>
              <a:buAutoNum type="arabicPeriod"/>
            </a:pPr>
            <a:r>
              <a:rPr lang="ru-RU" sz="2800" dirty="0" smtClean="0">
                <a:latin typeface="Bahnschrift Light Condensed" pitchFamily="34" charset="0"/>
                <a:ea typeface="Comic Sans MS"/>
                <a:cs typeface="Times New Roman" pitchFamily="18" charset="0"/>
                <a:sym typeface="Comic Sans MS"/>
              </a:rPr>
              <a:t>Дмитрий Анатольевич</a:t>
            </a:r>
            <a:r>
              <a:rPr lang="ru-RU" sz="2800" dirty="0" smtClean="0">
                <a:latin typeface="Bahnschrift Light Condensed" pitchFamily="34" charset="0"/>
                <a:cs typeface="Times New Roman" pitchFamily="18" charset="0"/>
              </a:rPr>
              <a:t> Медведев</a:t>
            </a:r>
          </a:p>
          <a:p>
            <a:pPr marL="514350" lvl="0" indent="-514350">
              <a:spcBef>
                <a:spcPts val="400"/>
              </a:spcBef>
              <a:buClr>
                <a:srgbClr val="C00000"/>
              </a:buClr>
              <a:buSzPts val="2000"/>
              <a:buFont typeface="Comic Sans MS"/>
              <a:buAutoNum type="arabicPeriod"/>
            </a:pPr>
            <a:r>
              <a:rPr lang="ru-RU" sz="2800" dirty="0" smtClean="0">
                <a:latin typeface="Bahnschrift Light Condensed" pitchFamily="34" charset="0"/>
                <a:cs typeface="Times New Roman" pitchFamily="18" charset="0"/>
              </a:rPr>
              <a:t>Владимир Владимирович Путин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86710" y="6143644"/>
            <a:ext cx="1357290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oogle Shape;447;p43" descr="На главную страницу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45353"/>
          <a:stretch/>
        </p:blipFill>
        <p:spPr>
          <a:xfrm>
            <a:off x="3929058" y="1643050"/>
            <a:ext cx="4357718" cy="129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4;p28" descr="j0178279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5786446" cy="7857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Государственная власть в РФ 20 баллов</a:t>
            </a:r>
            <a:endParaRPr lang="ru-RU" sz="3200" u="sng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828667"/>
          </a:xfr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К какой ветви власти относится президент?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496"/>
            <a:ext cx="69294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atin typeface="Bahnschrift Light Condensed" pitchFamily="34" charset="0"/>
              </a:rPr>
              <a:t>Ответ:  </a:t>
            </a:r>
            <a:r>
              <a:rPr lang="ru-RU" sz="3200" dirty="0" smtClean="0"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Президент не входит ни в одну из ветвей власти…</a:t>
            </a:r>
            <a:endParaRPr lang="ru-RU" sz="3200" dirty="0" smtClean="0">
              <a:latin typeface="Bahnschrift Light Condensed" pitchFamily="34" charset="0"/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15272" y="6215082"/>
            <a:ext cx="1428728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oogle Shape;460;p44" descr="Картинка 26 из 6400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8992" y="4357694"/>
            <a:ext cx="2786082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2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4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07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Власть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3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Государство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8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Лидеры.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Политические партии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8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Государственная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власть в РФ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049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Участие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в политической жизни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8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Всякая всячина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7" action="ppaction://hlinksldjump"/>
                        </a:rPr>
                        <a:t>10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8" action="ppaction://hlinksldjump"/>
                        </a:rPr>
                        <a:t>10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29" action="ppaction://hlinksldjump"/>
                        </a:rPr>
                        <a:t>10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30" action="ppaction://hlinksldjump"/>
                        </a:rPr>
                        <a:t>10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  <a:hlinkClick r:id="rId31" action="ppaction://hlinksldjump"/>
                        </a:rPr>
                        <a:t>10</a:t>
                      </a:r>
                      <a:endParaRPr lang="ru-RU" sz="2400" b="1" u="sng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374" y="0"/>
            <a:ext cx="6043626" cy="1143000"/>
          </a:xfrm>
        </p:spPr>
        <p:txBody>
          <a:bodyPr>
            <a:normAutofit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Государственная власть в РФ 30 баллов</a:t>
            </a:r>
            <a:endParaRPr lang="ru-RU" sz="3200" u="sng" dirty="0">
              <a:latin typeface="Bahnschrift Light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143248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ahnschrift Light Condensed" pitchFamily="34" charset="0"/>
              </a:rPr>
              <a:t>Ответ:</a:t>
            </a: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86710" y="6215082"/>
            <a:ext cx="1357290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2590" y="1772816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b="1" dirty="0"/>
          </a:p>
        </p:txBody>
      </p:sp>
      <p:sp>
        <p:nvSpPr>
          <p:cNvPr id="7" name="Google Shape;471;p45"/>
          <p:cNvSpPr/>
          <p:nvPr/>
        </p:nvSpPr>
        <p:spPr>
          <a:xfrm>
            <a:off x="500034" y="1857364"/>
            <a:ext cx="8233396" cy="864096"/>
          </a:xfrm>
          <a:prstGeom prst="rect">
            <a:avLst/>
          </a:prstGeom>
          <a:gradFill>
            <a:gsLst>
              <a:gs pos="0">
                <a:srgbClr val="C2BB7F"/>
              </a:gs>
              <a:gs pos="80000">
                <a:srgbClr val="FFF5A7"/>
              </a:gs>
              <a:gs pos="100000">
                <a:srgbClr val="FFF8A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Три ветви власти- принцип разделения властей</a:t>
            </a:r>
            <a:endParaRPr/>
          </a:p>
        </p:txBody>
      </p:sp>
      <p:sp>
        <p:nvSpPr>
          <p:cNvPr id="8" name="Google Shape;472;p45"/>
          <p:cNvSpPr/>
          <p:nvPr/>
        </p:nvSpPr>
        <p:spPr>
          <a:xfrm>
            <a:off x="214282" y="3929066"/>
            <a:ext cx="285748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Законодательная ветвь</a:t>
            </a:r>
            <a:endParaRPr/>
          </a:p>
        </p:txBody>
      </p:sp>
      <p:sp>
        <p:nvSpPr>
          <p:cNvPr id="10" name="Google Shape;473;p45"/>
          <p:cNvSpPr/>
          <p:nvPr/>
        </p:nvSpPr>
        <p:spPr>
          <a:xfrm>
            <a:off x="3143240" y="5214950"/>
            <a:ext cx="3000375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Исполнительная ветвь</a:t>
            </a:r>
            <a:endParaRPr/>
          </a:p>
        </p:txBody>
      </p:sp>
      <p:sp>
        <p:nvSpPr>
          <p:cNvPr id="11" name="Google Shape;474;p45"/>
          <p:cNvSpPr/>
          <p:nvPr/>
        </p:nvSpPr>
        <p:spPr>
          <a:xfrm>
            <a:off x="6000760" y="4143380"/>
            <a:ext cx="2786064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Судебная ветвь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" name="Google Shape;264;p28" descr="j0178279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622" y="0"/>
            <a:ext cx="6329378" cy="857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Государственная власть в РФ 40 баллов</a:t>
            </a:r>
            <a:endParaRPr lang="ru-RU" sz="3200" u="sng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858180" cy="1214446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</a:rPr>
              <a:t>Законодательная власть в РФ – это…Состоит из… </a:t>
            </a:r>
          </a:p>
          <a:p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3071810"/>
            <a:ext cx="48777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atin typeface="Bahnschrift Light Condensed" pitchFamily="34" charset="0"/>
              </a:rPr>
              <a:t>Ответ:  </a:t>
            </a:r>
            <a:r>
              <a:rPr lang="ru-RU" sz="3200" dirty="0" smtClean="0"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Федеральное Собрание:</a:t>
            </a:r>
            <a:endParaRPr lang="ru-RU" sz="3200" dirty="0" smtClean="0">
              <a:latin typeface="Bahnschrift Light Condensed" pitchFamily="34" charset="0"/>
            </a:endParaRPr>
          </a:p>
          <a:p>
            <a:pPr lvl="0" algn="ctr"/>
            <a:endParaRPr lang="ru-RU" sz="3200" dirty="0" smtClean="0">
              <a:latin typeface="Bahnschrift Light Condensed" pitchFamily="34" charset="0"/>
              <a:ea typeface="Comic Sans MS"/>
              <a:cs typeface="Comic Sans MS"/>
              <a:sym typeface="Comic Sans MS"/>
            </a:endParaRPr>
          </a:p>
          <a:p>
            <a:pPr marL="258761" lvl="0" indent="-258761" algn="ctr">
              <a:buClr>
                <a:srgbClr val="C00000"/>
              </a:buClr>
              <a:buSzPts val="2800"/>
              <a:buFont typeface="Comic Sans MS"/>
              <a:buAutoNum type="arabicPeriod"/>
            </a:pPr>
            <a:r>
              <a:rPr lang="ru-RU" sz="3200" dirty="0" smtClean="0"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Совет Федерации –верхняя палата</a:t>
            </a:r>
            <a:endParaRPr lang="ru-RU" sz="3200" dirty="0" smtClean="0">
              <a:latin typeface="Bahnschrift Light Condensed" pitchFamily="34" charset="0"/>
            </a:endParaRPr>
          </a:p>
          <a:p>
            <a:pPr marL="258761" lvl="0" indent="-258761" algn="ctr">
              <a:buClr>
                <a:srgbClr val="C00000"/>
              </a:buClr>
              <a:buSzPts val="2800"/>
              <a:buFont typeface="Comic Sans MS"/>
              <a:buAutoNum type="arabicPeriod"/>
            </a:pPr>
            <a:r>
              <a:rPr lang="ru-RU" sz="3200" dirty="0" smtClean="0"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Государственная Дума- </a:t>
            </a:r>
            <a:r>
              <a:rPr lang="ru-RU" sz="3200" dirty="0" err="1" smtClean="0"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нижняяя</a:t>
            </a:r>
            <a:r>
              <a:rPr lang="ru-RU" sz="3200" dirty="0" smtClean="0"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 палата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58148" y="6215082"/>
            <a:ext cx="1285852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oogle Shape;486;p46" descr="Россия, Москва. Здание Совета Федерации Федерального Собрания Российской Федераци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4071942"/>
            <a:ext cx="2071670" cy="119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87;p46" descr="cледующее фото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9454" y="3714752"/>
            <a:ext cx="1875322" cy="121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64;p28" descr="j0178279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374" y="0"/>
            <a:ext cx="6043626" cy="9397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Государственная власть в РФ 50 баллов</a:t>
            </a:r>
            <a:endParaRPr lang="ru-RU" sz="3200" u="sng" dirty="0">
              <a:latin typeface="Bahnschrift Light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357562"/>
            <a:ext cx="592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Правительство РФ, Председатель Правительства – </a:t>
            </a:r>
            <a:r>
              <a:rPr lang="ru-RU" sz="3200" dirty="0" err="1" smtClean="0">
                <a:latin typeface="Bahnschrift Light Condensed" pitchFamily="34" charset="0"/>
              </a:rPr>
              <a:t>Мишустин</a:t>
            </a:r>
            <a:r>
              <a:rPr lang="ru-RU" sz="3200" dirty="0" smtClean="0">
                <a:latin typeface="Bahnschrift Light Condensed" pitchFamily="34" charset="0"/>
              </a:rPr>
              <a:t> М.В. 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58148" y="6143644"/>
            <a:ext cx="1285852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71612"/>
            <a:ext cx="8643966" cy="156966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Bahnschrift Light Condensed" pitchFamily="34" charset="0"/>
              </a:rPr>
              <a:t>Как называется высший орган исполнительной власти? Кто его возглавляет?</a:t>
            </a:r>
            <a:endParaRPr lang="ru-RU" sz="3200" b="1" dirty="0">
              <a:solidFill>
                <a:srgbClr val="00B050"/>
              </a:solidFill>
              <a:latin typeface="Bahnschrift Light Condensed" pitchFamily="34" charset="0"/>
            </a:endParaRPr>
          </a:p>
        </p:txBody>
      </p:sp>
      <p:pic>
        <p:nvPicPr>
          <p:cNvPr id="7170" name="Picture 2" descr="Правительство России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714884"/>
            <a:ext cx="1785950" cy="1785950"/>
          </a:xfrm>
          <a:prstGeom prst="rect">
            <a:avLst/>
          </a:prstGeom>
          <a:noFill/>
        </p:spPr>
      </p:pic>
      <p:pic>
        <p:nvPicPr>
          <p:cNvPr id="7172" name="Picture 4" descr="Мишустин, Михаил Владимирович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286123"/>
            <a:ext cx="2071702" cy="2777617"/>
          </a:xfrm>
          <a:prstGeom prst="rect">
            <a:avLst/>
          </a:prstGeom>
          <a:noFill/>
        </p:spPr>
      </p:pic>
      <p:pic>
        <p:nvPicPr>
          <p:cNvPr id="8" name="Google Shape;264;p28" descr="j0178279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6000760" cy="1011222"/>
          </a:xfrm>
        </p:spPr>
        <p:txBody>
          <a:bodyPr>
            <a:noAutofit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Участие в политической жизни 10 баллов</a:t>
            </a:r>
            <a:endParaRPr lang="ru-RU" sz="3200" u="sng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7786742" cy="1285884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</a:rPr>
              <a:t>Право граждан участвовать как избиратели 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643314"/>
            <a:ext cx="5384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активное избирательное право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86710" y="6143644"/>
            <a:ext cx="1357290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21 кандидат зарегистрирован на предварительное голосование «Единой России»  в Ярославле | Первый ярославский телекан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643446"/>
            <a:ext cx="2786082" cy="1855203"/>
          </a:xfrm>
          <a:prstGeom prst="rect">
            <a:avLst/>
          </a:prstGeom>
          <a:noFill/>
        </p:spPr>
      </p:pic>
      <p:pic>
        <p:nvPicPr>
          <p:cNvPr id="7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6000760" cy="9397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u="sng" dirty="0" smtClean="0">
                <a:latin typeface="Bahnschrift Light Condensed" pitchFamily="34" charset="0"/>
              </a:rPr>
              <a:t>Участие в политической жизни 20 баллов </a:t>
            </a:r>
            <a:endParaRPr lang="ru-RU" sz="3200" u="sng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2328866"/>
          </a:xfrm>
        </p:spPr>
        <p:txBody>
          <a:bodyPr/>
          <a:lstStyle/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3714752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solidFill>
                  <a:srgbClr val="C00000"/>
                </a:solidFill>
                <a:latin typeface="Bahnschrift Light Condensed" pitchFamily="34" charset="0"/>
              </a:rPr>
              <a:t>обращение в органы государственной власти, доступ государственной службы, участие в деятельности политической партии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643834" y="6143644"/>
            <a:ext cx="1500166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85926"/>
            <a:ext cx="7715304" cy="1846659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Bahnschrift Light Condensed" pitchFamily="34" charset="0"/>
              </a:rPr>
              <a:t>Назовите еще три формы политического участия, кроме выборов и референдума</a:t>
            </a:r>
          </a:p>
          <a:p>
            <a:endParaRPr lang="ru-RU" dirty="0"/>
          </a:p>
        </p:txBody>
      </p:sp>
      <p:pic>
        <p:nvPicPr>
          <p:cNvPr id="5122" name="Picture 2" descr="Участие граждан в политической жизни — способы и фор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291072" cy="1930884"/>
          </a:xfrm>
          <a:prstGeom prst="rect">
            <a:avLst/>
          </a:prstGeom>
          <a:noFill/>
        </p:spPr>
      </p:pic>
      <p:pic>
        <p:nvPicPr>
          <p:cNvPr id="8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6286512" cy="1000108"/>
          </a:xfrm>
        </p:spPr>
        <p:txBody>
          <a:bodyPr>
            <a:noAutofit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Участие в политической жизни 30 баллов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7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ahnschrift Light Condensed" pitchFamily="34" charset="0"/>
              </a:rPr>
              <a:t>При каких обстоятельствах 18-летний гражданин РФ не имеет избирать и быть избранным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929066"/>
            <a:ext cx="892971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</a:p>
          <a:p>
            <a:r>
              <a:rPr lang="ru-RU" sz="3200" dirty="0" smtClean="0">
                <a:latin typeface="Bahnschrift Light Condensed" pitchFamily="34" charset="0"/>
              </a:rPr>
              <a:t>1. признание его недееспособным в судебном порядке;</a:t>
            </a:r>
          </a:p>
          <a:p>
            <a:r>
              <a:rPr lang="ru-RU" sz="3200" dirty="0" smtClean="0">
                <a:latin typeface="Bahnschrift Light Condensed" pitchFamily="34" charset="0"/>
              </a:rPr>
              <a:t>2. Нахождение в местах лишения свободы по приговору суда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58148" y="6215082"/>
            <a:ext cx="1285852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oogle Shape;264;p28" descr="j0178279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257940" cy="1000108"/>
          </a:xfrm>
        </p:spPr>
        <p:txBody>
          <a:bodyPr>
            <a:noAutofit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Участие в политической жизни 40 баллов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577940"/>
            <a:ext cx="71391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latin typeface="Bahnschrift Light Condensed" pitchFamily="34" charset="0"/>
              </a:rPr>
              <a:t>Ответ: </a:t>
            </a:r>
            <a:r>
              <a:rPr lang="ru-RU" sz="2400" dirty="0" smtClean="0">
                <a:latin typeface="Bahnschrift Light Condensed" pitchFamily="34" charset="0"/>
              </a:rPr>
              <a:t>21 год, 35 лет, 30 лет</a:t>
            </a:r>
          </a:p>
          <a:p>
            <a:pPr fontAlgn="base"/>
            <a:endParaRPr lang="ru-RU" sz="2400" dirty="0"/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858148" y="6143644"/>
            <a:ext cx="1285852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00174"/>
            <a:ext cx="8358246" cy="2554545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Bahnschrift Light Condensed" pitchFamily="34" charset="0"/>
              </a:rPr>
              <a:t>Возраст с момента которого разрешено баллотироваться в депутаты Государственной Думы, президенты и высшее должностное лицо</a:t>
            </a:r>
          </a:p>
          <a:p>
            <a:endParaRPr lang="ru-RU" sz="3200" dirty="0"/>
          </a:p>
        </p:txBody>
      </p:sp>
      <p:pic>
        <p:nvPicPr>
          <p:cNvPr id="3074" name="Picture 2" descr="Профессия депутат: как зарабатывают народные избранники -  DailyMoneyExpert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3500462" cy="1969010"/>
          </a:xfrm>
          <a:prstGeom prst="rect">
            <a:avLst/>
          </a:prstGeom>
          <a:noFill/>
        </p:spPr>
      </p:pic>
      <p:pic>
        <p:nvPicPr>
          <p:cNvPr id="9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6215074" cy="10001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Bahnschrift Light Condensed" pitchFamily="34" charset="0"/>
              </a:rPr>
              <a:t>Участие в политической жизни 50 баллов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3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</a:rPr>
              <a:t>Форма прямой демократии, позволяющая гражданам самим принимать окончательные решения по вынесенному на голосование вопросу </a:t>
            </a:r>
          </a:p>
          <a:p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643446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Bahnschrift Light Condensed" pitchFamily="34" charset="0"/>
              </a:rPr>
              <a:t>Ответ: </a:t>
            </a:r>
            <a:r>
              <a:rPr lang="ru-RU" sz="2800" dirty="0" smtClean="0">
                <a:latin typeface="Bahnschrift Light Condensed" pitchFamily="34" charset="0"/>
              </a:rPr>
              <a:t>референдум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58148" y="6215082"/>
            <a:ext cx="1285852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Референдум это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643446"/>
            <a:ext cx="3143272" cy="1903477"/>
          </a:xfrm>
          <a:prstGeom prst="rect">
            <a:avLst/>
          </a:prstGeom>
          <a:noFill/>
        </p:spPr>
      </p:pic>
      <p:pic>
        <p:nvPicPr>
          <p:cNvPr id="7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471990" cy="796908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latin typeface="Bahnschrift Light Condensed" pitchFamily="34" charset="0"/>
              </a:rPr>
              <a:t>Всякая всячина 10 баллов </a:t>
            </a:r>
            <a:endParaRPr lang="ru-RU" sz="3200" u="sng" dirty="0">
              <a:latin typeface="Bahnschrift Light Condensed" pitchFamily="34" charset="0"/>
            </a:endParaRPr>
          </a:p>
        </p:txBody>
      </p:sp>
      <p:pic>
        <p:nvPicPr>
          <p:cNvPr id="1026" name="Picture 2" descr="C:\Users\User\Downloads\vybor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154907" cy="357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5572140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выборы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58148" y="6143644"/>
            <a:ext cx="1285852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0"/>
            <a:ext cx="5472122" cy="114300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Bahnschrift Light Condensed" pitchFamily="34" charset="0"/>
              </a:rPr>
              <a:t>Всякая всячина 10 баллов </a:t>
            </a:r>
            <a:endParaRPr lang="ru-RU" sz="3200" dirty="0"/>
          </a:p>
        </p:txBody>
      </p:sp>
      <p:pic>
        <p:nvPicPr>
          <p:cNvPr id="2050" name="Picture 2" descr="C:\Users\User\Downloads\gosudarstv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083469" cy="35417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5643578"/>
            <a:ext cx="3185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государство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58148" y="6143644"/>
            <a:ext cx="1285852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928934"/>
            <a:ext cx="628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atin typeface="Bahnschrift Light Condensed" pitchFamily="34" charset="0"/>
              </a:rPr>
              <a:t> Ответ: </a:t>
            </a:r>
            <a:r>
              <a:rPr lang="ru-RU" sz="3200" dirty="0" smtClean="0"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Способность и возможность осуществлять свою волю, оказывать влияние на поведение и деятельность людей</a:t>
            </a:r>
            <a:endParaRPr lang="ru-RU" sz="3200" dirty="0" smtClean="0">
              <a:latin typeface="Bahnschrift Light Condensed" pitchFamily="34" charset="0"/>
            </a:endParaRPr>
          </a:p>
          <a:p>
            <a:endParaRPr lang="ru-RU" sz="2400" dirty="0" smtClean="0"/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643834" y="6072206"/>
            <a:ext cx="1500166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857356" y="1428736"/>
            <a:ext cx="6143668" cy="150019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</a:rPr>
              <a:t>Что такое власть?</a:t>
            </a:r>
            <a:endParaRPr lang="ru-RU" sz="4000" b="1" dirty="0">
              <a:solidFill>
                <a:srgbClr val="00B050"/>
              </a:solidFill>
              <a:latin typeface="Bahnschrift Light Condensed" pitchFamily="34" charset="0"/>
            </a:endParaRPr>
          </a:p>
        </p:txBody>
      </p:sp>
      <p:pic>
        <p:nvPicPr>
          <p:cNvPr id="8" name="Google Shape;262;p28" descr="150px-Coat_of_Arms_of_the_Russian_Federatio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3702" y="3429000"/>
            <a:ext cx="1643074" cy="195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64;p28" descr="j0178279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282" y="0"/>
            <a:ext cx="1714512" cy="1571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987338" y="0"/>
            <a:ext cx="31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latin typeface="Bahnschrift Light Condensed" pitchFamily="34" charset="0"/>
                <a:sym typeface="Comic Sans MS"/>
              </a:rPr>
              <a:t>Власть 10 баллов</a:t>
            </a:r>
            <a:endParaRPr lang="ru-RU" sz="3600" u="sng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7498" y="0"/>
            <a:ext cx="6186502" cy="868346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Bahnschrift Light Condensed" pitchFamily="34" charset="0"/>
              </a:rPr>
              <a:t>Всякая всячина 10 баллов 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57290" y="5715016"/>
            <a:ext cx="7329510" cy="625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Bahnschrift Light Condensed" pitchFamily="34" charset="0"/>
              </a:rPr>
              <a:t>Ответ</a:t>
            </a:r>
            <a:r>
              <a:rPr lang="ru-RU" dirty="0" smtClean="0">
                <a:latin typeface="Bahnschrift Light Condensed" pitchFamily="34" charset="0"/>
              </a:rPr>
              <a:t>: закон</a:t>
            </a:r>
            <a:endParaRPr lang="ru-RU" dirty="0">
              <a:latin typeface="Bahnschrift Light Condensed" pitchFamily="34" charset="0"/>
            </a:endParaRPr>
          </a:p>
        </p:txBody>
      </p:sp>
      <p:pic>
        <p:nvPicPr>
          <p:cNvPr id="3076" name="Picture 4" descr="C:\Users\User\Downloads\zakon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43932" cy="4500594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858148" y="6143644"/>
            <a:ext cx="1285852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14290"/>
            <a:ext cx="5114932" cy="654032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latin typeface="Bahnschrift Light Condensed" pitchFamily="34" charset="0"/>
              </a:rPr>
              <a:t>Всякая всячина 10 баллов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5786454"/>
            <a:ext cx="3786214" cy="8397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Bahnschrift Light Condensed" pitchFamily="34" charset="0"/>
              </a:rPr>
              <a:t>Ответ: </a:t>
            </a:r>
            <a:r>
              <a:rPr lang="ru-RU" dirty="0" smtClean="0">
                <a:latin typeface="Bahnschrift Light Condensed" pitchFamily="34" charset="0"/>
              </a:rPr>
              <a:t>экстремизм</a:t>
            </a:r>
            <a:endParaRPr lang="ru-RU" dirty="0">
              <a:latin typeface="Bahnschrift Light Condensed" pitchFamily="34" charset="0"/>
            </a:endParaRPr>
          </a:p>
        </p:txBody>
      </p:sp>
      <p:pic>
        <p:nvPicPr>
          <p:cNvPr id="5122" name="Picture 2" descr="C:\Users\User\Downloads\ekstremiz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143932" cy="464347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858148" y="6143644"/>
            <a:ext cx="1285852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0"/>
            <a:ext cx="4686304" cy="868346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latin typeface="Bahnschrift Light Condensed" pitchFamily="34" charset="0"/>
              </a:rPr>
              <a:t>Всякая всячина 10 баллов </a:t>
            </a:r>
            <a:endParaRPr lang="ru-RU" sz="3200" dirty="0"/>
          </a:p>
        </p:txBody>
      </p:sp>
      <p:pic>
        <p:nvPicPr>
          <p:cNvPr id="4098" name="Picture 2" descr="C:\Users\User\Downloads\konstituci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864" y="1142984"/>
            <a:ext cx="8364102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6000768"/>
            <a:ext cx="5913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конституция</a:t>
            </a:r>
            <a:endParaRPr lang="ru-RU" sz="32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858148" y="6143644"/>
            <a:ext cx="1285852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428868"/>
            <a:ext cx="8229600" cy="208279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Bahnschrift SemiCondensed" pitchFamily="34" charset="0"/>
              </a:rPr>
              <a:t>Игра окончена!</a:t>
            </a:r>
            <a:br>
              <a:rPr lang="ru-RU" sz="7200" b="1" dirty="0" smtClean="0">
                <a:solidFill>
                  <a:srgbClr val="C00000"/>
                </a:solidFill>
                <a:latin typeface="Bahnschrift SemiCondensed" pitchFamily="34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Bahnschrift SemiCondensed" pitchFamily="34" charset="0"/>
              </a:rPr>
              <a:t>Молодцы!</a:t>
            </a:r>
            <a:endParaRPr lang="ru-RU" sz="7200" b="1" dirty="0">
              <a:solidFill>
                <a:srgbClr val="C000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857628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</a:t>
            </a:r>
            <a:r>
              <a:rPr lang="ru-RU" sz="3200" dirty="0" smtClean="0">
                <a:latin typeface="Bahnschrift Light Condensed" pitchFamily="34" charset="0"/>
              </a:rPr>
              <a:t> авторитет, сила, закон и др.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15272" y="6143644"/>
            <a:ext cx="1428728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43042" y="1857365"/>
            <a:ext cx="6643734" cy="135732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</a:rPr>
              <a:t>Назовите источники власти</a:t>
            </a:r>
            <a:endParaRPr lang="ru-RU" sz="4000" b="1" dirty="0">
              <a:solidFill>
                <a:srgbClr val="00B050"/>
              </a:solidFill>
              <a:latin typeface="Bahnschrift Light Condensed" pitchFamily="34" charset="0"/>
            </a:endParaRPr>
          </a:p>
        </p:txBody>
      </p:sp>
      <p:pic>
        <p:nvPicPr>
          <p:cNvPr id="7" name="Google Shape;264;p28" descr="j0178279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8" y="9838"/>
            <a:ext cx="1983954" cy="199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245450" y="0"/>
            <a:ext cx="2898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Bahnschrift Light Condensed" pitchFamily="34" charset="0"/>
                <a:sym typeface="Comic Sans MS"/>
              </a:rPr>
              <a:t>Власть 20 баллов</a:t>
            </a:r>
            <a:endParaRPr lang="ru-RU" sz="3600" u="sng" dirty="0"/>
          </a:p>
        </p:txBody>
      </p:sp>
      <p:pic>
        <p:nvPicPr>
          <p:cNvPr id="26626" name="Picture 2" descr="Источники власти. Единственный источник власти в РФ :: BusinessMan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892283" cy="1419212"/>
          </a:xfrm>
          <a:prstGeom prst="rect">
            <a:avLst/>
          </a:prstGeom>
          <a:noFill/>
        </p:spPr>
      </p:pic>
      <p:pic>
        <p:nvPicPr>
          <p:cNvPr id="26628" name="Picture 4" descr="Источники власти: понятие и ви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929066"/>
            <a:ext cx="2428924" cy="1568295"/>
          </a:xfrm>
          <a:prstGeom prst="rect">
            <a:avLst/>
          </a:prstGeom>
          <a:noFill/>
        </p:spPr>
      </p:pic>
      <p:pic>
        <p:nvPicPr>
          <p:cNvPr id="26630" name="Picture 6" descr="Источники власти: понятие и вид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572008"/>
            <a:ext cx="1785950" cy="1310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8043890" cy="142876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</a:rPr>
              <a:t>В чем отличие политической власти от государственной власти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643446"/>
            <a:ext cx="51435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политическая власть шире чем государственная 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643834" y="6215082"/>
            <a:ext cx="1500166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43580" y="0"/>
            <a:ext cx="3400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latin typeface="Bahnschrift Light Condensed" pitchFamily="34" charset="0"/>
                <a:sym typeface="Comic Sans MS"/>
              </a:rPr>
              <a:t>Власть 30 баллов</a:t>
            </a:r>
            <a:endParaRPr lang="ru-RU" sz="3600" u="sng" dirty="0"/>
          </a:p>
        </p:txBody>
      </p:sp>
      <p:pic>
        <p:nvPicPr>
          <p:cNvPr id="8" name="Google Shape;264;p28" descr="j0178279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 descr="Политика — что это такое | KtoNaNovenkogo.ru | Политика, Сложная система,  Политическая парт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980" y="3500438"/>
            <a:ext cx="2690862" cy="213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5720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Bahnschrift Light Condensed" pitchFamily="34" charset="0"/>
              </a:rPr>
              <a:t>Ответ: </a:t>
            </a:r>
            <a:r>
              <a:rPr lang="ru-RU" sz="3200" dirty="0" smtClean="0">
                <a:latin typeface="Bahnschrift Light Condensed" pitchFamily="34" charset="0"/>
              </a:rPr>
              <a:t>демократия</a:t>
            </a:r>
            <a:endParaRPr lang="ru-RU" sz="3200" dirty="0">
              <a:latin typeface="Bahnschrift Light Condensed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58148" y="6143644"/>
            <a:ext cx="1285852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000240"/>
            <a:ext cx="8072494" cy="178595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</a:rPr>
              <a:t>В переводе с греческого «власть народа» - </a:t>
            </a:r>
            <a:endParaRPr lang="ru-RU" sz="4000" b="1" dirty="0">
              <a:solidFill>
                <a:srgbClr val="00B050"/>
              </a:solidFill>
              <a:latin typeface="Bahnschrift Light Condensed" pitchFamily="34" charset="0"/>
            </a:endParaRPr>
          </a:p>
        </p:txBody>
      </p:sp>
      <p:pic>
        <p:nvPicPr>
          <p:cNvPr id="24578" name="Picture 2" descr="Сегодня отмечается Международный день демократии | Новости Саратова и  области — Информационное агентство &quot;Взгляд-инф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71942"/>
            <a:ext cx="4071966" cy="2290482"/>
          </a:xfrm>
          <a:prstGeom prst="rect">
            <a:avLst/>
          </a:prstGeom>
          <a:noFill/>
        </p:spPr>
      </p:pic>
      <p:pic>
        <p:nvPicPr>
          <p:cNvPr id="7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231023" y="0"/>
            <a:ext cx="2912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Bahnschrift Light Condensed" pitchFamily="34" charset="0"/>
                <a:sym typeface="Comic Sans MS"/>
              </a:rPr>
              <a:t>Власть 40 баллов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14" y="0"/>
            <a:ext cx="3357586" cy="714356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latin typeface="Bahnschrift Light Condensed" pitchFamily="34" charset="0"/>
              </a:rPr>
              <a:t>Власть 50 баллов</a:t>
            </a:r>
            <a:endParaRPr lang="ru-RU" sz="3200" u="sng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8186766" cy="192882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141535"/>
            <a:ext cx="65008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Bahnschrift Light Condensed" pitchFamily="34" charset="0"/>
              </a:rPr>
              <a:t>Ответ:</a:t>
            </a:r>
            <a:r>
              <a:rPr lang="ru-RU" sz="2800" dirty="0" smtClean="0">
                <a:latin typeface="Bahnschrift Light Condensed" pitchFamily="34" charset="0"/>
              </a:rPr>
              <a:t> 1.Направлена на достижение общезначимых целей</a:t>
            </a:r>
          </a:p>
          <a:p>
            <a:r>
              <a:rPr lang="ru-RU" sz="2800" dirty="0" smtClean="0">
                <a:latin typeface="Bahnschrift Light Condensed" pitchFamily="34" charset="0"/>
              </a:rPr>
              <a:t>2.Существует только в обществе, связана с функционированием государства</a:t>
            </a:r>
          </a:p>
          <a:p>
            <a:r>
              <a:rPr lang="ru-RU" sz="2800" dirty="0" smtClean="0">
                <a:latin typeface="Bahnschrift Light Condensed" pitchFamily="34" charset="0"/>
              </a:rPr>
              <a:t>3.Основана на организованном законном принуждении, праве и авторитете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786710" y="6286520"/>
            <a:ext cx="1357290" cy="57148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2144" y="1576422"/>
            <a:ext cx="7366240" cy="132343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</a:rPr>
              <a:t>Назовите особенности политической власти</a:t>
            </a:r>
            <a:endParaRPr lang="ru-RU" sz="4000" b="1" dirty="0">
              <a:solidFill>
                <a:srgbClr val="00B050"/>
              </a:solidFill>
              <a:latin typeface="Bahnschrift Light Condensed" pitchFamily="34" charset="0"/>
            </a:endParaRPr>
          </a:p>
        </p:txBody>
      </p:sp>
      <p:pic>
        <p:nvPicPr>
          <p:cNvPr id="7" name="Google Shape;264;p28" descr="j0178279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852"/>
            <a:ext cx="2055360" cy="156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 descr="Легитимность власти: понятие, признаки, тип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561" y="4214818"/>
            <a:ext cx="2659023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7828" y="-142900"/>
            <a:ext cx="36861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 smtClean="0">
                <a:latin typeface="Bahnschrift Light Condensed" pitchFamily="34" charset="0"/>
              </a:rPr>
              <a:t>Государство 10 баллов</a:t>
            </a:r>
            <a:endParaRPr lang="ru-RU" sz="3600" u="sng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157163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  <a:ea typeface="Comic Sans MS"/>
                <a:cs typeface="Comic Sans MS"/>
                <a:sym typeface="Comic Sans MS"/>
              </a:rPr>
              <a:t>Назовите 2 формы государственного правления </a:t>
            </a:r>
            <a:endParaRPr lang="ru-RU" sz="4000" b="1" dirty="0" smtClean="0">
              <a:solidFill>
                <a:srgbClr val="00B050"/>
              </a:solidFill>
              <a:latin typeface="Bahnschrift Light Condensed" pitchFamily="34" charset="0"/>
            </a:endParaRPr>
          </a:p>
          <a:p>
            <a:pPr algn="ctr"/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429000"/>
            <a:ext cx="6715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Bahnschrift Light Condensed" pitchFamily="34" charset="0"/>
              </a:rPr>
              <a:t>Ответ:</a:t>
            </a:r>
            <a:endParaRPr lang="ru-RU" sz="3200" b="1" dirty="0">
              <a:solidFill>
                <a:srgbClr val="00B050"/>
              </a:solidFill>
              <a:latin typeface="Bahnschrift Light Condensed" pitchFamily="34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15272" y="6215082"/>
            <a:ext cx="1428728" cy="6429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350;p35"/>
          <p:cNvSpPr/>
          <p:nvPr/>
        </p:nvSpPr>
        <p:spPr>
          <a:xfrm>
            <a:off x="857224" y="4500570"/>
            <a:ext cx="2857500" cy="65263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республика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" name="Google Shape;351;p35"/>
          <p:cNvSpPr/>
          <p:nvPr/>
        </p:nvSpPr>
        <p:spPr>
          <a:xfrm>
            <a:off x="5500694" y="4572008"/>
            <a:ext cx="3000375" cy="65263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монархия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8" name="Google Shape;264;p28" descr="j0178279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48" y="0"/>
            <a:ext cx="3857652" cy="857232"/>
          </a:xfrm>
        </p:spPr>
        <p:txBody>
          <a:bodyPr>
            <a:noAutofit/>
          </a:bodyPr>
          <a:lstStyle/>
          <a:p>
            <a:pPr algn="l"/>
            <a:r>
              <a:rPr lang="ru-RU" sz="3600" u="sng" dirty="0" smtClean="0">
                <a:latin typeface="Bahnschrift Light Condensed" pitchFamily="34" charset="0"/>
              </a:rPr>
              <a:t>Государство 20 баллов</a:t>
            </a:r>
            <a:endParaRPr lang="ru-RU" sz="3600" u="sng" dirty="0">
              <a:latin typeface="Bahnschrift 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643966" cy="113787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Bahnschrift Light Condensed" pitchFamily="34" charset="0"/>
              </a:rPr>
              <a:t>Формы государственного устройства бывают </a:t>
            </a:r>
            <a:endParaRPr lang="ru-RU" sz="4000" b="1" dirty="0">
              <a:solidFill>
                <a:srgbClr val="00B050"/>
              </a:solidFill>
              <a:latin typeface="Bahnschrift Ligh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071810"/>
            <a:ext cx="44845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>
                <a:solidFill>
                  <a:srgbClr val="C00000"/>
                </a:solidFill>
                <a:latin typeface="Bahnschrift Light Condensed" pitchFamily="34" charset="0"/>
              </a:rPr>
              <a:t>Ответ:</a:t>
            </a:r>
            <a:r>
              <a:rPr lang="ru-RU" sz="2400" dirty="0" smtClean="0">
                <a:latin typeface="Bahnschrift Light Condensed" pitchFamily="34" charset="0"/>
              </a:rPr>
              <a:t> </a:t>
            </a:r>
          </a:p>
          <a:p>
            <a:pPr fontAlgn="t"/>
            <a:endParaRPr lang="ru-RU" sz="2400" dirty="0" smtClean="0">
              <a:latin typeface="Bahnschrift Light Condensed" pitchFamily="34" charset="0"/>
            </a:endParaRPr>
          </a:p>
          <a:p>
            <a:pPr fontAlgn="t"/>
            <a:r>
              <a:rPr lang="ru-RU" sz="2400" dirty="0" smtClean="0">
                <a:latin typeface="Bahnschrift Light Condensed" pitchFamily="34" charset="0"/>
              </a:rPr>
              <a:t>Унитарное государство </a:t>
            </a:r>
          </a:p>
          <a:p>
            <a:pPr fontAlgn="t"/>
            <a:endParaRPr lang="ru-RU" sz="2400" dirty="0" smtClean="0">
              <a:latin typeface="Bahnschrift Light Condensed" pitchFamily="34" charset="0"/>
            </a:endParaRPr>
          </a:p>
          <a:p>
            <a:pPr fontAlgn="t"/>
            <a:r>
              <a:rPr lang="ru-RU" sz="2400" dirty="0" smtClean="0">
                <a:latin typeface="Bahnschrift Light Condensed" pitchFamily="34" charset="0"/>
              </a:rPr>
              <a:t>Федерация</a:t>
            </a:r>
          </a:p>
          <a:p>
            <a:pPr fontAlgn="t"/>
            <a:endParaRPr lang="ru-RU" sz="2400" dirty="0" smtClean="0">
              <a:latin typeface="Bahnschrift Light Condensed" pitchFamily="34" charset="0"/>
            </a:endParaRPr>
          </a:p>
          <a:p>
            <a:pPr fontAlgn="t"/>
            <a:r>
              <a:rPr lang="ru-RU" sz="2400" dirty="0" smtClean="0">
                <a:latin typeface="Bahnschrift Light Condensed" pitchFamily="34" charset="0"/>
              </a:rPr>
              <a:t>Конфедерация </a:t>
            </a:r>
          </a:p>
          <a:p>
            <a:pPr fontAlgn="t"/>
            <a:endParaRPr lang="ru-RU" sz="2400" b="1" dirty="0" smtClean="0"/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15272" y="6143644"/>
            <a:ext cx="1428728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8" name="Picture 4" descr="Тема 7.3. Признаки, функции и формы государства | Сайт Борзиловой Людмилы  Викторов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71810"/>
            <a:ext cx="2386034" cy="2543934"/>
          </a:xfrm>
          <a:prstGeom prst="rect">
            <a:avLst/>
          </a:prstGeom>
          <a:noFill/>
        </p:spPr>
      </p:pic>
      <p:pic>
        <p:nvPicPr>
          <p:cNvPr id="8" name="Google Shape;264;p28" descr="j0178279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" y="9839"/>
            <a:ext cx="1841078" cy="141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674</Words>
  <Application>Microsoft Office PowerPoint</Application>
  <PresentationFormat>Экран (4:3)</PresentationFormat>
  <Paragraphs>148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Bahnschrift Light Condensed</vt:lpstr>
      <vt:lpstr>Bahnschrift SemiCondensed</vt:lpstr>
      <vt:lpstr>Book Antiqua</vt:lpstr>
      <vt:lpstr>Calibri</vt:lpstr>
      <vt:lpstr>Comic Sans MS</vt:lpstr>
      <vt:lpstr>EB Garamond</vt:lpstr>
      <vt:lpstr>Segoe UI Semilight</vt:lpstr>
      <vt:lpstr>Times New Roman</vt:lpstr>
      <vt:lpstr>Тема Office</vt:lpstr>
      <vt:lpstr>«Своя игра» по теме Политика </vt:lpstr>
      <vt:lpstr>Презентация PowerPoint</vt:lpstr>
      <vt:lpstr>Презентация PowerPoint</vt:lpstr>
      <vt:lpstr>Презентация PowerPoint</vt:lpstr>
      <vt:lpstr>Власть 30 баллов</vt:lpstr>
      <vt:lpstr>Презентация PowerPoint</vt:lpstr>
      <vt:lpstr>Власть 50 баллов</vt:lpstr>
      <vt:lpstr>Государство 10 баллов</vt:lpstr>
      <vt:lpstr>Государство 20 баллов</vt:lpstr>
      <vt:lpstr>Государство 30 баллов</vt:lpstr>
      <vt:lpstr>Государство 40 баллов</vt:lpstr>
      <vt:lpstr>Государство 50 баллов</vt:lpstr>
      <vt:lpstr>Лидеры. Политические партии 10 баллов</vt:lpstr>
      <vt:lpstr>Лидеры. Политические партии 20 баллов</vt:lpstr>
      <vt:lpstr>Лидеры. Политические партии 30 баллов</vt:lpstr>
      <vt:lpstr>Лидеры. Политические партии 40 баллов</vt:lpstr>
      <vt:lpstr>Лидеры. Политические партии 50 баллов</vt:lpstr>
      <vt:lpstr> Государственная власть в РФ 10 баллов</vt:lpstr>
      <vt:lpstr>Государственная власть в РФ 20 баллов</vt:lpstr>
      <vt:lpstr>Государственная власть в РФ 30 баллов</vt:lpstr>
      <vt:lpstr>Государственная власть в РФ 40 баллов</vt:lpstr>
      <vt:lpstr>Государственная власть в РФ 50 баллов</vt:lpstr>
      <vt:lpstr>Участие в политической жизни 10 баллов</vt:lpstr>
      <vt:lpstr>Участие в политической жизни 20 баллов </vt:lpstr>
      <vt:lpstr>Участие в политической жизни 30 баллов</vt:lpstr>
      <vt:lpstr>Участие в политической жизни 40 баллов</vt:lpstr>
      <vt:lpstr>Участие в политической жизни 50 баллов</vt:lpstr>
      <vt:lpstr>Всякая всячина 10 баллов </vt:lpstr>
      <vt:lpstr>Всякая всячина 10 баллов </vt:lpstr>
      <vt:lpstr>Всякая всячина 10 баллов </vt:lpstr>
      <vt:lpstr>Всякая всячина 10 баллов </vt:lpstr>
      <vt:lpstr>Всякая всячина 10 баллов </vt:lpstr>
      <vt:lpstr>Игра окончена! 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Артём В. Николаев</cp:lastModifiedBy>
  <cp:revision>195</cp:revision>
  <dcterms:created xsi:type="dcterms:W3CDTF">2020-05-22T14:35:44Z</dcterms:created>
  <dcterms:modified xsi:type="dcterms:W3CDTF">2023-10-27T09:28:44Z</dcterms:modified>
</cp:coreProperties>
</file>