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4CC2-C389-4DCC-BF5A-5A23A403A29F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9004-0DB6-4501-9E13-F6107D9C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8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9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9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45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22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8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6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4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2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0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2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4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2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7B6D-AA26-41AA-8380-2BEC4A2E50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668479-120F-4593-A93D-ACC2ACCC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4276" y="174568"/>
            <a:ext cx="10806343" cy="4012611"/>
          </a:xfrm>
        </p:spPr>
        <p:txBody>
          <a:bodyPr>
            <a:normAutofit fontScale="90000"/>
          </a:bodyPr>
          <a:lstStyle/>
          <a:p>
            <a:r>
              <a:rPr lang="ru-RU" sz="13800" dirty="0" smtClean="0">
                <a:solidFill>
                  <a:srgbClr val="C00000"/>
                </a:solidFill>
              </a:rPr>
              <a:t>Викторина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8000" dirty="0" smtClean="0"/>
              <a:t>«Математика в лицах»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765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1852" y="1379429"/>
            <a:ext cx="753443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C00000"/>
                </a:solidFill>
              </a:rPr>
              <a:t>Французский математик.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Разработал </a:t>
            </a:r>
            <a:r>
              <a:rPr lang="ru-RU" sz="2400" dirty="0">
                <a:solidFill>
                  <a:srgbClr val="C00000"/>
                </a:solidFill>
              </a:rPr>
              <a:t>почти всю элементарную алгебру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1) </a:t>
            </a:r>
            <a:r>
              <a:rPr lang="ru-RU" sz="2400" dirty="0" smtClean="0"/>
              <a:t>Пьер </a:t>
            </a:r>
            <a:r>
              <a:rPr lang="ru-RU" sz="2400" dirty="0" smtClean="0"/>
              <a:t>Ферма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2</a:t>
            </a:r>
            <a:r>
              <a:rPr lang="en-US" sz="2400" dirty="0" smtClean="0"/>
              <a:t>) </a:t>
            </a:r>
            <a:r>
              <a:rPr lang="ru-RU" sz="2400" dirty="0" smtClean="0"/>
              <a:t>Франсуа </a:t>
            </a:r>
            <a:r>
              <a:rPr lang="ru-RU" sz="2400" dirty="0"/>
              <a:t>Виет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3) </a:t>
            </a:r>
            <a:r>
              <a:rPr lang="ru-RU" sz="2400" dirty="0" smtClean="0"/>
              <a:t>Леонард </a:t>
            </a:r>
            <a:r>
              <a:rPr lang="ru-RU" sz="2400" dirty="0"/>
              <a:t>Эйлер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2" y="388891"/>
            <a:ext cx="2468880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385" y="1379429"/>
            <a:ext cx="6571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Франсуа Виет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Французский </a:t>
            </a:r>
            <a:r>
              <a:rPr lang="ru-RU" sz="2400" dirty="0"/>
              <a:t>математик. Разработал почти всю элементарную алгебру.</a:t>
            </a:r>
          </a:p>
          <a:p>
            <a:r>
              <a:rPr lang="ru-RU" sz="2400" dirty="0"/>
              <a:t>Положивший начало алгебре как науке о преобразовании выражений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о решение уравнений в общем виде, создатель буквенного исчисления.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2" y="388891"/>
            <a:ext cx="2468880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385" y="1379429"/>
            <a:ext cx="63362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C00000"/>
                </a:solidFill>
              </a:rPr>
              <a:t>Швейцарский, немецкий и российский математик и механик,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внёсший </a:t>
            </a:r>
            <a:r>
              <a:rPr lang="ru-RU" sz="2400" dirty="0">
                <a:solidFill>
                  <a:srgbClr val="C00000"/>
                </a:solidFill>
              </a:rPr>
              <a:t>фундаментальный вклад в развитие этих наук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1</a:t>
            </a:r>
            <a:r>
              <a:rPr lang="en-US" sz="2400" dirty="0" smtClean="0"/>
              <a:t>)</a:t>
            </a:r>
            <a:r>
              <a:rPr lang="ru-RU" sz="2400" dirty="0" smtClean="0"/>
              <a:t> Пифагор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2) </a:t>
            </a:r>
            <a:r>
              <a:rPr lang="ru-RU" sz="2400" dirty="0" smtClean="0"/>
              <a:t>Евклид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3) </a:t>
            </a:r>
            <a:r>
              <a:rPr lang="ru-RU" sz="2400" dirty="0" smtClean="0"/>
              <a:t>Леонард </a:t>
            </a:r>
            <a:r>
              <a:rPr lang="ru-RU" sz="2400" dirty="0"/>
              <a:t>Эйлер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61" y="0"/>
            <a:ext cx="2705478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1" y="278763"/>
            <a:ext cx="6807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Леонард Эйлер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Он глубоко изучал медицину, химию, ботанику, воздухоплавание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теорию музыки, множество европейских и древних языков.</a:t>
            </a:r>
            <a:br>
              <a:rPr lang="ru-RU" sz="2400" dirty="0"/>
            </a:br>
            <a:r>
              <a:rPr lang="ru-RU" sz="2400" dirty="0"/>
              <a:t>Рассказывают, что он не любил театра, и если попадал туда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поддавшись уговорам жены, то чтобы не скучать, выполнял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уме сложные вычисления, подобрав их объём так, чтобы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хватало </a:t>
            </a:r>
            <a:r>
              <a:rPr lang="ru-RU" sz="2400" dirty="0"/>
              <a:t>как раз до конца представления.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61" y="0"/>
            <a:ext cx="2705478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8125" y="1366903"/>
            <a:ext cx="59295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C00000"/>
                </a:solidFill>
              </a:rPr>
              <a:t>Кто из русских ученых - математиков утверждал,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что </a:t>
            </a:r>
            <a:r>
              <a:rPr lang="ru-RU" sz="2400" dirty="0">
                <a:solidFill>
                  <a:srgbClr val="C00000"/>
                </a:solidFill>
              </a:rPr>
              <a:t>«математика – это язык, на котором говорят все точные науки</a:t>
            </a:r>
            <a:r>
              <a:rPr lang="ru-RU" sz="2400" dirty="0" smtClean="0">
                <a:solidFill>
                  <a:srgbClr val="C00000"/>
                </a:solidFill>
              </a:rPr>
              <a:t>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1) </a:t>
            </a:r>
            <a:r>
              <a:rPr lang="ru-RU" sz="2400" dirty="0" smtClean="0"/>
              <a:t>Н.И</a:t>
            </a:r>
            <a:r>
              <a:rPr lang="ru-RU" sz="2400" dirty="0"/>
              <a:t>. Лобачевский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2) </a:t>
            </a:r>
            <a:r>
              <a:rPr lang="ru-RU" sz="2400" dirty="0" smtClean="0"/>
              <a:t>М.В</a:t>
            </a:r>
            <a:r>
              <a:rPr lang="ru-RU" sz="2400" dirty="0"/>
              <a:t>. Остроградский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3) </a:t>
            </a:r>
            <a:r>
              <a:rPr lang="ru-RU" sz="2400" dirty="0" smtClean="0"/>
              <a:t>П.Л</a:t>
            </a:r>
            <a:r>
              <a:rPr lang="ru-RU" sz="2400" dirty="0"/>
              <a:t>. Чебышев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8" y="380934"/>
            <a:ext cx="23431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1415" y="489197"/>
            <a:ext cx="69368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Н.И. Лобачевский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Выдающийся </a:t>
            </a:r>
            <a:r>
              <a:rPr lang="ru-RU" sz="2400" dirty="0"/>
              <a:t>российский математик, создатель неевклидовой геометрии.</a:t>
            </a:r>
            <a:br>
              <a:rPr lang="ru-RU" sz="2400" dirty="0"/>
            </a:br>
            <a:r>
              <a:rPr lang="ru-RU" sz="2400" dirty="0"/>
              <a:t>В гимназии, где учился , его недолюбливали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Мальчик пристрастился к пиротехническим опытам,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 </a:t>
            </a:r>
            <a:r>
              <a:rPr lang="ru-RU" sz="2400" dirty="0"/>
              <a:t>что даже однажды попал в карцер. </a:t>
            </a:r>
            <a:r>
              <a:rPr lang="ru-RU" sz="2400" dirty="0" smtClean="0"/>
              <a:t>Преподавателям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не нравилось «мечтательное о себе самомнение, излишнее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упорство </a:t>
            </a:r>
            <a:r>
              <a:rPr lang="ru-RU" sz="2400" dirty="0"/>
              <a:t>и </a:t>
            </a:r>
            <a:r>
              <a:rPr lang="ru-RU" sz="2400" dirty="0" err="1"/>
              <a:t>вольнодумствие</a:t>
            </a:r>
            <a:r>
              <a:rPr lang="ru-RU" sz="2400" dirty="0"/>
              <a:t>» ученика. Несмотря на все это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он отлично учился.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0" y="368408"/>
            <a:ext cx="23431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385" y="1379429"/>
            <a:ext cx="621159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C00000"/>
                </a:solidFill>
              </a:rPr>
              <a:t>Какой великий русский математик не получил диплома, </a:t>
            </a:r>
            <a:r>
              <a:rPr lang="ru-RU" sz="2400" dirty="0" smtClean="0">
                <a:solidFill>
                  <a:srgbClr val="C00000"/>
                </a:solidFill>
              </a:rPr>
              <a:t>хотя </a:t>
            </a:r>
            <a:r>
              <a:rPr lang="ru-RU" sz="2400" dirty="0">
                <a:solidFill>
                  <a:srgbClr val="C00000"/>
                </a:solidFill>
              </a:rPr>
              <a:t>дважды успешно выдержал выпускные экзамены в университете </a:t>
            </a:r>
            <a:r>
              <a:rPr lang="ru-RU" sz="2400" dirty="0" smtClean="0">
                <a:solidFill>
                  <a:srgbClr val="C00000"/>
                </a:solidFill>
              </a:rPr>
              <a:t>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</a:t>
            </a:r>
            <a:r>
              <a:rPr lang="en-US" sz="2400" dirty="0" smtClean="0"/>
              <a:t>)</a:t>
            </a:r>
            <a:r>
              <a:rPr lang="ru-RU" sz="2400" dirty="0" smtClean="0"/>
              <a:t> П.Л</a:t>
            </a:r>
            <a:r>
              <a:rPr lang="ru-RU" sz="2400" dirty="0"/>
              <a:t>. Чебышев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2</a:t>
            </a:r>
            <a:r>
              <a:rPr lang="en-US" sz="2400" dirty="0" smtClean="0"/>
              <a:t>)</a:t>
            </a:r>
            <a:r>
              <a:rPr lang="ru-RU" sz="2400" dirty="0" smtClean="0"/>
              <a:t> М.В</a:t>
            </a:r>
            <a:r>
              <a:rPr lang="ru-RU" sz="2400" dirty="0"/>
              <a:t>. Остроградский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3</a:t>
            </a:r>
            <a:r>
              <a:rPr lang="en-US" sz="2400" dirty="0" smtClean="0"/>
              <a:t>)</a:t>
            </a:r>
            <a:r>
              <a:rPr lang="ru-RU" sz="2400" dirty="0" smtClean="0"/>
              <a:t> Н.И</a:t>
            </a:r>
            <a:r>
              <a:rPr lang="ru-RU" sz="2400" dirty="0"/>
              <a:t>. Лобачевский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1" y="238843"/>
            <a:ext cx="3971775" cy="50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1852" y="711200"/>
            <a:ext cx="6635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М.В. Остроградский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Выдающийся </a:t>
            </a:r>
            <a:r>
              <a:rPr lang="ru-RU" sz="2400" dirty="0"/>
              <a:t>украинский математик и механик, признанный лидер </a:t>
            </a:r>
            <a:r>
              <a:rPr lang="ru-RU" sz="2400" dirty="0" smtClean="0"/>
              <a:t>математиков </a:t>
            </a:r>
            <a:r>
              <a:rPr lang="ru-RU" sz="2400" dirty="0"/>
              <a:t>Российской империи середины XIX века.</a:t>
            </a:r>
            <a:br>
              <a:rPr lang="ru-RU" sz="2400" dirty="0"/>
            </a:br>
            <a:r>
              <a:rPr lang="ru-RU" sz="2400" dirty="0"/>
              <a:t>В раннем детстве Михаил Васильевич проявлял редкую </a:t>
            </a:r>
            <a:r>
              <a:rPr lang="ru-RU" sz="2400" dirty="0" smtClean="0"/>
              <a:t>наблюдательность </a:t>
            </a:r>
            <a:r>
              <a:rPr lang="ru-RU" sz="2400" dirty="0"/>
              <a:t>и подвижность. Он любил измерять </a:t>
            </a:r>
            <a:r>
              <a:rPr lang="ru-RU" sz="2400" dirty="0" smtClean="0"/>
              <a:t>размеры </a:t>
            </a:r>
            <a:r>
              <a:rPr lang="ru-RU" sz="2400" dirty="0"/>
              <a:t>игрушек и других предметов, глубину ям и колодцев. С этой </a:t>
            </a:r>
            <a:r>
              <a:rPr lang="ru-RU" sz="2400" dirty="0" smtClean="0"/>
              <a:t>целью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у него в кармане постоянно был шнурок с привязанным камнем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1" y="238843"/>
            <a:ext cx="3971775" cy="50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704" y="1417007"/>
            <a:ext cx="69812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Математик, написавший «Алиса в стране чудес»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1) Карл </a:t>
            </a:r>
            <a:r>
              <a:rPr lang="ru-RU" sz="2400" dirty="0"/>
              <a:t>Гаусс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2) Луи </a:t>
            </a:r>
            <a:r>
              <a:rPr lang="ru-RU" sz="2400" dirty="0"/>
              <a:t>Лагранж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3) Кэрролл Льюис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5" y="370775"/>
            <a:ext cx="2487384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1593" y="697801"/>
            <a:ext cx="80134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Кэрролл Льюис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Благодаря </a:t>
            </a:r>
            <a:r>
              <a:rPr lang="ru-RU" sz="2400" dirty="0"/>
              <a:t>выдающимся математическим способностям </a:t>
            </a:r>
            <a:r>
              <a:rPr lang="ru-RU" sz="2400" dirty="0" smtClean="0"/>
              <a:t>после </a:t>
            </a:r>
            <a:r>
              <a:rPr lang="ru-RU" sz="2400" dirty="0"/>
              <a:t>получения степени бакалавра выиграл конкурс </a:t>
            </a:r>
            <a:r>
              <a:rPr lang="ru-RU" sz="2400" dirty="0" smtClean="0"/>
              <a:t>на </a:t>
            </a:r>
            <a:r>
              <a:rPr lang="ru-RU" sz="2400" dirty="0"/>
              <a:t>чтение математических лекций в </a:t>
            </a:r>
            <a:r>
              <a:rPr lang="ru-RU" sz="2400" dirty="0" err="1"/>
              <a:t>Крайст-Чёрч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Он читал эти лекции в течение следующих 26 </a:t>
            </a:r>
            <a:r>
              <a:rPr lang="ru-RU" sz="2400" dirty="0" err="1" smtClean="0"/>
              <a:t>лет.Вскоре</a:t>
            </a:r>
            <a:r>
              <a:rPr lang="ru-RU" sz="2400" dirty="0" smtClean="0"/>
              <a:t> </a:t>
            </a:r>
            <a:r>
              <a:rPr lang="ru-RU" sz="2400" dirty="0"/>
              <a:t>после выхода из печати ( в 1865 году ) книжка </a:t>
            </a:r>
            <a:r>
              <a:rPr lang="ru-RU" sz="2400" dirty="0" smtClean="0"/>
              <a:t>«</a:t>
            </a:r>
            <a:r>
              <a:rPr lang="ru-RU" sz="2400" dirty="0"/>
              <a:t>Алиса в стране чудес» попала в руки королевы Англии</a:t>
            </a:r>
            <a:r>
              <a:rPr lang="ru-RU" sz="2400" dirty="0" smtClean="0"/>
              <a:t>. </a:t>
            </a:r>
            <a:r>
              <a:rPr lang="ru-RU" sz="2400" dirty="0"/>
              <a:t>Она пришла в восторг от удивительных приключений </a:t>
            </a:r>
            <a:r>
              <a:rPr lang="ru-RU" sz="2400" dirty="0" smtClean="0"/>
              <a:t>Алисы </a:t>
            </a:r>
            <a:r>
              <a:rPr lang="ru-RU" sz="2400" dirty="0"/>
              <a:t>и тут же потребовала принести ей другие книги такого </a:t>
            </a:r>
            <a:r>
              <a:rPr lang="ru-RU" sz="2400" dirty="0" smtClean="0"/>
              <a:t>замечательного </a:t>
            </a:r>
            <a:r>
              <a:rPr lang="ru-RU" sz="2400" dirty="0"/>
              <a:t>писателя. Каково же было её разочарование</a:t>
            </a:r>
            <a:r>
              <a:rPr lang="ru-RU" sz="2400" dirty="0" smtClean="0"/>
              <a:t>, </a:t>
            </a:r>
            <a:r>
              <a:rPr lang="ru-RU" sz="2400" dirty="0"/>
              <a:t>когда выяснилось, что прочие труды этого автора  посвящены….математике.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5" y="517771"/>
            <a:ext cx="2487384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192" y="1285640"/>
            <a:ext cx="77738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Древнегреческий философ,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математик</a:t>
            </a:r>
            <a:r>
              <a:rPr lang="ru-RU" sz="2400" dirty="0">
                <a:solidFill>
                  <a:srgbClr val="C00000"/>
                </a:solidFill>
              </a:rPr>
              <a:t> и </a:t>
            </a:r>
            <a:r>
              <a:rPr lang="ru-RU" sz="2400" dirty="0" smtClean="0">
                <a:solidFill>
                  <a:srgbClr val="C00000"/>
                </a:solidFill>
              </a:rPr>
              <a:t>мистик, 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создатель религиозно-философской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школы пифагорейцев.</a:t>
            </a: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 smtClean="0"/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ru-RU" sz="2400" dirty="0" smtClean="0"/>
              <a:t>Архимед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ru-RU" sz="2400" dirty="0" smtClean="0"/>
              <a:t>Пифагор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ru-RU" sz="2400" dirty="0" smtClean="0"/>
              <a:t>Евклид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6" y="345844"/>
            <a:ext cx="2907792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16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703" y="1417007"/>
            <a:ext cx="700586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 возрасте 13 лет он уже представил свои </a:t>
            </a:r>
            <a:r>
              <a:rPr lang="ru-RU" sz="2400" dirty="0" smtClean="0">
                <a:solidFill>
                  <a:srgbClr val="C00000"/>
                </a:solidFill>
              </a:rPr>
              <a:t>первые </a:t>
            </a:r>
            <a:r>
              <a:rPr lang="ru-RU" sz="2400" dirty="0">
                <a:solidFill>
                  <a:srgbClr val="C00000"/>
                </a:solidFill>
              </a:rPr>
              <a:t>работы по математике в Лионскую академию</a:t>
            </a:r>
            <a:r>
              <a:rPr lang="ru-RU" sz="2400" dirty="0" smtClean="0">
                <a:solidFill>
                  <a:srgbClr val="C00000"/>
                </a:solidFill>
              </a:rPr>
              <a:t>!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</a:t>
            </a:r>
            <a:r>
              <a:rPr lang="ru-RU" sz="2400" dirty="0" smtClean="0"/>
              <a:t>Ампер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2</a:t>
            </a:r>
            <a:r>
              <a:rPr lang="ru-RU" sz="2400" dirty="0" smtClean="0"/>
              <a:t>) </a:t>
            </a:r>
            <a:r>
              <a:rPr lang="ru-RU" sz="2400" dirty="0" smtClean="0"/>
              <a:t>Галуа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3</a:t>
            </a:r>
            <a:r>
              <a:rPr lang="ru-RU" sz="2400" dirty="0" smtClean="0"/>
              <a:t>) Декарт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7" y="629825"/>
            <a:ext cx="23622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1467" y="705807"/>
            <a:ext cx="68816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Андре-Мари </a:t>
            </a:r>
            <a:r>
              <a:rPr lang="ru-RU" sz="4800" b="1" dirty="0" smtClean="0">
                <a:solidFill>
                  <a:srgbClr val="002060"/>
                </a:solidFill>
              </a:rPr>
              <a:t>Ампер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Известный </a:t>
            </a:r>
            <a:r>
              <a:rPr lang="ru-RU" sz="2400" dirty="0"/>
              <a:t>французский физик и математик родился в семье коммерсанта.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Будучи </a:t>
            </a:r>
            <a:r>
              <a:rPr lang="ru-RU" sz="2400" dirty="0"/>
              <a:t>юным целыми днями просиживал в библиотеке отца.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Юношу </a:t>
            </a:r>
            <a:r>
              <a:rPr lang="ru-RU" sz="2400" dirty="0"/>
              <a:t>интересовала изящная словесность, и он даже писал стихи,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но </a:t>
            </a:r>
            <a:r>
              <a:rPr lang="ru-RU" sz="2400" dirty="0"/>
              <a:t>физико-математические науки оказались гораздо привлекательнее.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7" y="629825"/>
            <a:ext cx="23622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4137" y="1317368"/>
            <a:ext cx="57925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Этот ученый считается «королем математики</a:t>
            </a:r>
            <a:r>
              <a:rPr lang="ru-RU" sz="2400" dirty="0" smtClean="0">
                <a:solidFill>
                  <a:srgbClr val="C00000"/>
                </a:solidFill>
              </a:rPr>
              <a:t>».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 </a:t>
            </a:r>
            <a:r>
              <a:rPr lang="ru-RU" sz="2400" dirty="0">
                <a:solidFill>
                  <a:srgbClr val="C00000"/>
                </a:solidFill>
              </a:rPr>
              <a:t>три года он умел читать и писать, даже исправлял счётные ошибки отца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1) </a:t>
            </a:r>
            <a:r>
              <a:rPr lang="ru-RU" sz="2400" dirty="0" smtClean="0"/>
              <a:t>Леонард </a:t>
            </a:r>
            <a:r>
              <a:rPr lang="ru-RU" sz="2400" dirty="0"/>
              <a:t>Эйлер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2) </a:t>
            </a:r>
            <a:r>
              <a:rPr lang="ru-RU" sz="2400" dirty="0" smtClean="0"/>
              <a:t>Карл </a:t>
            </a:r>
            <a:r>
              <a:rPr lang="ru-RU" sz="2400" dirty="0"/>
              <a:t>Гаусс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3) </a:t>
            </a:r>
            <a:r>
              <a:rPr lang="ru-RU" sz="2400" dirty="0" smtClean="0"/>
              <a:t>Луи </a:t>
            </a:r>
            <a:r>
              <a:rPr lang="ru-RU" sz="2400" dirty="0"/>
              <a:t>Лагранж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" y="468247"/>
            <a:ext cx="2399103" cy="38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942" y="468248"/>
            <a:ext cx="7030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Карл Гаусс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Немецкий </a:t>
            </a:r>
            <a:r>
              <a:rPr lang="ru-RU" sz="2400" dirty="0"/>
              <a:t>математик, </a:t>
            </a:r>
            <a:r>
              <a:rPr lang="ru-RU" sz="2400" dirty="0" smtClean="0"/>
              <a:t>астроном, </a:t>
            </a:r>
            <a:r>
              <a:rPr lang="ru-RU" sz="2400" dirty="0"/>
              <a:t>геодезист и </a:t>
            </a:r>
            <a:r>
              <a:rPr lang="ru-RU" sz="2400" dirty="0" smtClean="0"/>
              <a:t>физик, </a:t>
            </a:r>
            <a:r>
              <a:rPr lang="ru-RU" sz="2400" dirty="0"/>
              <a:t>иностранный </a:t>
            </a:r>
            <a:r>
              <a:rPr lang="ru-RU" sz="2400" dirty="0" smtClean="0"/>
              <a:t>член-корреспондент </a:t>
            </a:r>
            <a:r>
              <a:rPr lang="ru-RU" sz="2400" dirty="0"/>
              <a:t>(1802) и иностранный почетный член (1824)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етербургской</a:t>
            </a:r>
            <a:r>
              <a:rPr lang="ru-RU" sz="2400" dirty="0" smtClean="0"/>
              <a:t> </a:t>
            </a:r>
            <a:r>
              <a:rPr lang="ru-RU" sz="2400" dirty="0"/>
              <a:t>АН.</a:t>
            </a:r>
            <a:br>
              <a:rPr lang="ru-RU" sz="2400" dirty="0"/>
            </a:br>
            <a:r>
              <a:rPr lang="ru-RU" sz="2400" dirty="0"/>
              <a:t>Уже в двухлетнем возрасте мальчик показал себя вундеркиндом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 три года он умел читать и писать, даже исправлял счётные ошибки отца.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Юный </a:t>
            </a:r>
            <a:r>
              <a:rPr lang="ru-RU" sz="2400" dirty="0"/>
              <a:t>гений еще при жизни он был </a:t>
            </a:r>
            <a:r>
              <a:rPr lang="ru-RU" sz="2400" dirty="0" err="1" smtClean="0"/>
              <a:t>достоен</a:t>
            </a:r>
            <a:r>
              <a:rPr lang="ru-RU" sz="2400" dirty="0" smtClean="0"/>
              <a:t> </a:t>
            </a:r>
            <a:r>
              <a:rPr lang="ru-RU" sz="2400" dirty="0"/>
              <a:t>почетного титула </a:t>
            </a:r>
            <a:r>
              <a:rPr lang="ru-RU" sz="2400" dirty="0" smtClean="0"/>
              <a:t>«</a:t>
            </a:r>
            <a:r>
              <a:rPr lang="ru-RU" sz="2400" dirty="0"/>
              <a:t>принц математиков». Он был единственным сыном бедных р</a:t>
            </a:r>
            <a:r>
              <a:rPr lang="ru-RU" sz="2400" dirty="0" smtClean="0"/>
              <a:t>одителей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4" y="468248"/>
            <a:ext cx="2120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4760" y="496264"/>
            <a:ext cx="57995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Пифагор</a:t>
            </a: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 </a:t>
            </a:r>
            <a:r>
              <a:rPr lang="ru-RU" sz="2400" dirty="0"/>
              <a:t>своими учениками сократили все числа до цифр от 1 до 9 включительно, поскольку именно они являются исходными числами, из которых в последствии можно получить все другие числа.</a:t>
            </a:r>
            <a:br>
              <a:rPr lang="ru-RU" sz="2400" dirty="0"/>
            </a:br>
            <a:r>
              <a:rPr lang="ru-RU" sz="2400" dirty="0"/>
              <a:t>Был победителем кулачного боя на 58-х Олимпийских играх, проходивших в 548 году до н. э., а затем побеждал еще на нескольких Олимпиадах.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6" y="345844"/>
            <a:ext cx="2907792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385" y="1379429"/>
            <a:ext cx="78418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C00000"/>
                </a:solidFill>
              </a:rPr>
              <a:t>Родиной этого ученого двадцать два столетия назад стал город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Сиракузы </a:t>
            </a:r>
            <a:r>
              <a:rPr lang="ru-RU" sz="2400" dirty="0">
                <a:solidFill>
                  <a:srgbClr val="C00000"/>
                </a:solidFill>
              </a:rPr>
              <a:t>на острове Сицилия. Он был убит римским воином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 </a:t>
            </a:r>
            <a:r>
              <a:rPr lang="ru-RU" sz="2400" dirty="0">
                <a:solidFill>
                  <a:srgbClr val="C00000"/>
                </a:solidFill>
              </a:rPr>
              <a:t>то время, когда чертил на песке геометрические фигуры,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пытаясь </a:t>
            </a:r>
            <a:r>
              <a:rPr lang="ru-RU" sz="2400" dirty="0">
                <a:solidFill>
                  <a:srgbClr val="C00000"/>
                </a:solidFill>
              </a:rPr>
              <a:t>отыскать новые их свойства. Кто этот ученый </a:t>
            </a:r>
            <a:r>
              <a:rPr lang="ru-RU" sz="2400" dirty="0" smtClean="0">
                <a:solidFill>
                  <a:srgbClr val="C00000"/>
                </a:solidFill>
              </a:rPr>
              <a:t>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</a:t>
            </a:r>
            <a:r>
              <a:rPr lang="ru-RU" sz="2400" dirty="0" smtClean="0"/>
              <a:t>Архимед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/>
              <a:t>2</a:t>
            </a:r>
            <a:r>
              <a:rPr lang="ru-RU" sz="2400" dirty="0" smtClean="0"/>
              <a:t>) Фалес </a:t>
            </a:r>
            <a:r>
              <a:rPr lang="ru-RU" sz="2400" dirty="0" smtClean="0"/>
              <a:t>Милетский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/>
              <a:t>3</a:t>
            </a:r>
            <a:r>
              <a:rPr lang="ru-RU" sz="2400" dirty="0" smtClean="0"/>
              <a:t>) Евклид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7" y="652802"/>
            <a:ext cx="3142175" cy="34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385" y="1379429"/>
            <a:ext cx="76209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Архимед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Древнегреческий </a:t>
            </a:r>
            <a:r>
              <a:rPr lang="ru-RU" sz="2400" dirty="0"/>
              <a:t>учёный, математик.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Разработал </a:t>
            </a:r>
            <a:r>
              <a:rPr lang="ru-RU" sz="2400" dirty="0"/>
              <a:t>интегральное исчисление методы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нахождения </a:t>
            </a:r>
            <a:r>
              <a:rPr lang="ru-RU" sz="2400" dirty="0"/>
              <a:t>площадей,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поверхностей </a:t>
            </a:r>
            <a:r>
              <a:rPr lang="ru-RU" sz="2400" dirty="0"/>
              <a:t>и объёмов различных фигур тел.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7" y="652802"/>
            <a:ext cx="3142175" cy="34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386" y="1379429"/>
            <a:ext cx="66649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C00000"/>
                </a:solidFill>
              </a:rPr>
              <a:t>Труды этого великого математика долгое время были </a:t>
            </a:r>
            <a:r>
              <a:rPr lang="ru-RU" sz="2400" dirty="0" smtClean="0">
                <a:solidFill>
                  <a:srgbClr val="C00000"/>
                </a:solidFill>
              </a:rPr>
              <a:t>почти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единственным руководством по одному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из </a:t>
            </a:r>
            <a:r>
              <a:rPr lang="ru-RU" sz="2400" dirty="0">
                <a:solidFill>
                  <a:srgbClr val="C00000"/>
                </a:solidFill>
              </a:rPr>
              <a:t>разделов математики.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Его </a:t>
            </a:r>
            <a:r>
              <a:rPr lang="ru-RU" sz="2400" dirty="0">
                <a:solidFill>
                  <a:srgbClr val="C00000"/>
                </a:solidFill>
              </a:rPr>
              <a:t>труд состоят из тринадцати книг, построенных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 </a:t>
            </a:r>
            <a:r>
              <a:rPr lang="ru-RU" sz="2400" dirty="0">
                <a:solidFill>
                  <a:srgbClr val="C00000"/>
                </a:solidFill>
              </a:rPr>
              <a:t>единой логической схеме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</a:t>
            </a:r>
            <a:r>
              <a:rPr lang="ru-RU" sz="2400" dirty="0" smtClean="0"/>
              <a:t>Евклид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2) Мухаммад аль-Хорезми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3) Архимед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2" y="305709"/>
            <a:ext cx="3162741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1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385" y="1379429"/>
            <a:ext cx="6419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Евклид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Знаменитые </a:t>
            </a:r>
            <a:r>
              <a:rPr lang="ru-RU" sz="2400" dirty="0"/>
              <a:t>«Начала» этого математика долгие годы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служили </a:t>
            </a:r>
            <a:r>
              <a:rPr lang="ru-RU" sz="2400" dirty="0"/>
              <a:t>образцом математического сочинения и </a:t>
            </a:r>
            <a:r>
              <a:rPr lang="ru-RU" sz="2400" dirty="0" smtClean="0"/>
              <a:t>основой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для изучения математики. 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2" y="305709"/>
            <a:ext cx="3162741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3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385" y="1379429"/>
            <a:ext cx="75499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Человек, который хотел быть и юристом</a:t>
            </a:r>
            <a:r>
              <a:rPr lang="ru-RU" sz="2400" dirty="0" smtClean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и философом, но стал великим математиком.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Он </a:t>
            </a:r>
            <a:r>
              <a:rPr lang="ru-RU" sz="2400" dirty="0">
                <a:solidFill>
                  <a:srgbClr val="C00000"/>
                </a:solidFill>
              </a:rPr>
              <a:t>впервые ввел в математике употребление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букв </a:t>
            </a:r>
            <a:r>
              <a:rPr lang="ru-RU" sz="2400" dirty="0">
                <a:solidFill>
                  <a:srgbClr val="C00000"/>
                </a:solidFill>
              </a:rPr>
              <a:t>х, у, … латинского алфавита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</a:t>
            </a:r>
            <a:r>
              <a:rPr lang="ru-RU" sz="2400" dirty="0"/>
              <a:t>Франсуа Виет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2</a:t>
            </a:r>
            <a:r>
              <a:rPr lang="ru-RU" sz="2400" dirty="0" smtClean="0"/>
              <a:t>) Декарт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3</a:t>
            </a:r>
            <a:r>
              <a:rPr lang="ru-RU" sz="2400" dirty="0" smtClean="0"/>
              <a:t>)</a:t>
            </a:r>
            <a:r>
              <a:rPr lang="ru-RU" sz="2400" dirty="0"/>
              <a:t> </a:t>
            </a:r>
            <a:r>
              <a:rPr lang="ru-RU" sz="2400" dirty="0" smtClean="0"/>
              <a:t>Лейбниц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2" y="327877"/>
            <a:ext cx="3005588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4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59" y="265831"/>
            <a:ext cx="69186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Рене Декарт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Французский </a:t>
            </a:r>
            <a:r>
              <a:rPr lang="ru-RU" sz="2400" dirty="0"/>
              <a:t>философ, математик и физик.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Создал </a:t>
            </a:r>
            <a:r>
              <a:rPr lang="ru-RU" sz="2400" dirty="0"/>
              <a:t>ряд важных теорем в разных областях математики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С появлением его произведения «Геометрия» началась новая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эра </a:t>
            </a:r>
            <a:r>
              <a:rPr lang="ru-RU" sz="2400" dirty="0"/>
              <a:t>в развитии математики, с применением координатной системы.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Тем </a:t>
            </a:r>
            <a:r>
              <a:rPr lang="ru-RU" sz="2400" dirty="0"/>
              <a:t>самым он установил связь между алгеброй и геометрией и </a:t>
            </a:r>
            <a:r>
              <a:rPr lang="ru-RU" sz="2400" dirty="0" smtClean="0"/>
              <a:t>был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основоположником аналитической геометрии. Он первый ввёл </a:t>
            </a:r>
            <a:r>
              <a:rPr lang="ru-RU" sz="2400" dirty="0" smtClean="0"/>
              <a:t>в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математику прямоугольную систему координат.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2" y="327877"/>
            <a:ext cx="3005588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584</TotalTime>
  <Words>113</Words>
  <Application>Microsoft Office PowerPoint</Application>
  <PresentationFormat>Широкоэкранный</PresentationFormat>
  <Paragraphs>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Легкий дым</vt:lpstr>
      <vt:lpstr>Викторина  «Математика в лицах»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С. Викторова</dc:creator>
  <cp:lastModifiedBy>Александра С. Викторова</cp:lastModifiedBy>
  <cp:revision>22</cp:revision>
  <dcterms:created xsi:type="dcterms:W3CDTF">2024-10-07T05:12:02Z</dcterms:created>
  <dcterms:modified xsi:type="dcterms:W3CDTF">2024-10-08T11:23:02Z</dcterms:modified>
</cp:coreProperties>
</file>