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61" r:id="rId6"/>
    <p:sldId id="272" r:id="rId7"/>
    <p:sldId id="273" r:id="rId8"/>
    <p:sldId id="259" r:id="rId9"/>
    <p:sldId id="264" r:id="rId10"/>
    <p:sldId id="281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pandia.ru/text/category/astronomiya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0;&#1085;&#1085;&#1072;\Desktop\&#1058;&#1077;&#1093;&#1085;&#1086;&#1083;&#1086;&#1075;&#1080;&#1103;%20&#1056;&#1050;&#1052;\&#1054;&#1090;&#1082;&#1088;&#1099;&#1090;&#1099;&#1081;%20&#1091;&#1088;&#1086;&#1082;\&#1063;&#1077;&#1083;&#1086;&#1074;&#1077;&#1095;&#1082;&#1080;\&#1055;&#1077;&#1089;&#1085;&#1103;%20&#1086;%20&#1076;&#1088;&#1086;&#1073;&#1103;&#1093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8403" y="2442117"/>
            <a:ext cx="5150224" cy="128215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«Технология развития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критического мышления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на уроках математики»</a:t>
            </a:r>
          </a:p>
          <a:p>
            <a:endParaRPr lang="ru-RU" sz="2400" b="1" i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3175" y="3758684"/>
            <a:ext cx="4124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Мастер-класс</a:t>
            </a:r>
          </a:p>
          <a:p>
            <a:pPr algn="ctr"/>
            <a:r>
              <a:rPr lang="ru-RU" sz="1600" i="1" dirty="0" smtClean="0">
                <a:latin typeface="Bookman Old Style" pitchFamily="18" charset="0"/>
              </a:rPr>
              <a:t>МАОУ «СОШ№1» г.Чебоксары</a:t>
            </a:r>
          </a:p>
          <a:p>
            <a:pPr algn="ctr"/>
            <a:r>
              <a:rPr lang="ru-RU" sz="1600" i="1" dirty="0" smtClean="0">
                <a:latin typeface="Bookman Old Style" pitchFamily="18" charset="0"/>
              </a:rPr>
              <a:t>Учитель </a:t>
            </a:r>
            <a:r>
              <a:rPr lang="ru-RU" sz="1600" i="1" dirty="0" smtClean="0">
                <a:latin typeface="Bookman Old Style" pitchFamily="18" charset="0"/>
              </a:rPr>
              <a:t>математики </a:t>
            </a:r>
            <a:r>
              <a:rPr lang="ru-RU" sz="1600" i="1" dirty="0" smtClean="0">
                <a:latin typeface="Bookman Old Style" pitchFamily="18" charset="0"/>
              </a:rPr>
              <a:t>Клыкова </a:t>
            </a:r>
            <a:r>
              <a:rPr lang="ru-RU" sz="1600" i="1" dirty="0" smtClean="0">
                <a:latin typeface="Bookman Old Style" pitchFamily="18" charset="0"/>
              </a:rPr>
              <a:t>А.Ю.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18" y="0"/>
            <a:ext cx="8379726" cy="876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+mn-lt"/>
              </a:rPr>
              <a:t>«ЗАДАЙ ВОПРОС»</a:t>
            </a:r>
            <a:endParaRPr lang="ru-RU" sz="6000" b="1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60746" y="1560677"/>
          <a:ext cx="7287904" cy="5047488"/>
        </p:xfrm>
        <a:graphic>
          <a:graphicData uri="http://schemas.openxmlformats.org/drawingml/2006/table">
            <a:tbl>
              <a:tblPr/>
              <a:tblGrid>
                <a:gridCol w="364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ВОПРОСИТЕЛЬНЫЕ СЛОВА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</a:t>
                      </a:r>
                      <a:endParaRPr lang="ru-RU" sz="24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ПОНЯТИЯ </a:t>
                      </a:r>
                      <a:r>
                        <a:rPr lang="ru-RU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Как?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Что?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Где?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Когда?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Сколько?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Откуда?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Каким образом?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Какая взаимосвязь?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Из чего состоит?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Чем отличаются?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Простые числа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Составные числа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Эратосфен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Решето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Множество натуральных чисел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Делители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Кратные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05176" y="714286"/>
            <a:ext cx="5838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Умеющие мыслить умеют задавать вопросы.</a:t>
            </a:r>
            <a:endParaRPr lang="ru-RU" sz="2000" b="1" dirty="0" smtClean="0"/>
          </a:p>
          <a:p>
            <a:pPr algn="r"/>
            <a:r>
              <a:rPr lang="ru-RU" sz="2000" b="1" i="1" dirty="0" err="1" smtClean="0"/>
              <a:t>Элисон</a:t>
            </a:r>
            <a:r>
              <a:rPr lang="ru-RU" sz="2000" b="1" i="1" dirty="0" smtClean="0"/>
              <a:t> Кинг</a:t>
            </a:r>
            <a:endParaRPr lang="ru-RU" sz="2000" b="1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47224"/>
            <a:ext cx="9144000" cy="111929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«ИЗ ИСТОРИИ МАТЕМАТИКИ О ДЕЛИМОСТИ ЧИСЕЛ»</a:t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(прием 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</a:rPr>
              <a:t>INSERT)</a:t>
            </a:r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905" y="1745673"/>
            <a:ext cx="3906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0825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interactive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20825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noting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20825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system  for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20825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20825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20825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eading-stick-carrying-boo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103" y="1650670"/>
            <a:ext cx="2072390" cy="259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11056-image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891" y="1728945"/>
            <a:ext cx="1864426" cy="236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7226" y="4558766"/>
            <a:ext cx="665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V — я это знаю;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+ — это новая информация для меня;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— я думал по-другому, это противоречит тому, что я знал;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 — это мне непонятно, нужны объяснения, уточнения.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4499" y="1724292"/>
            <a:ext cx="2630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интерактивная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познавательная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система для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эффективного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чтения и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размышления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72858"/>
          <a:ext cx="9144000" cy="6019800"/>
        </p:xfrm>
        <a:graphic>
          <a:graphicData uri="http://schemas.openxmlformats.org/drawingml/2006/table">
            <a:tbl>
              <a:tblPr/>
              <a:tblGrid>
                <a:gridCol w="51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Знак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spc="-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Признаки делимости были широко из</a:t>
                      </a:r>
                      <a:r>
                        <a:rPr lang="ru-RU" sz="1400" i="1" spc="-2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вестны в эпоху Возрождения, поскольку, пользуясь ими, </a:t>
                      </a:r>
                      <a:r>
                        <a:rPr lang="ru-RU" sz="1400" i="1" spc="-1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можно было приводить дроби с большими числителями </a:t>
                      </a:r>
                      <a:r>
                        <a:rPr lang="ru-RU" sz="1400" i="1" spc="-2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знаменателями к несократимому виду.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ЭРАТОСФЕН 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(около 275–194 до н. э.), один из самых разносторонних ученых античности. Эратосфен занимался самыми различными вопросами - ему принадлежат интересные исследования в области математики, </a:t>
                      </a:r>
                      <a:r>
                        <a:rPr lang="ru-RU" sz="1400" i="1" u="sng" dirty="0">
                          <a:solidFill>
                            <a:srgbClr val="743399"/>
                          </a:solidFill>
                          <a:latin typeface="Times New Roman"/>
                          <a:ea typeface="Calibri"/>
                          <a:cs typeface="Times New Roman"/>
                          <a:hlinkClick r:id="rId2" tooltip="Астрономия"/>
                        </a:rPr>
                        <a:t>астрономии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и других наук. Трактаты Эратосфена были посвящены решению геометрических и арифметических задач.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Самым знаменитым математическим открытием Эратосфена стало так называемое 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решето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с помощью которого находятся простые числа.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Так как во времена Эратосфена писали на восковых табличках и не вычеркивали, а "выкалывали" цифры, то табличка после описанного процесса напоминала решето. Поэтому метод Эратосфена для нахождения простых чисел получил название "решето Эратосфена".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Делитель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– это число, которое делит данное число без остатка.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целые числа (кроме 0 и 1) имеют минимум два делителя: 1 и самого себя. Числа, не имеющие других делителей, называются 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простыми числами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Числа, имеющие другие делители, называются 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составными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(или 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сложными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 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числами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Простых чисел – бесконечное множество.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Наименьшим простым числом является 2, это единственное чётное простое число.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остальные простые числа следует искать среди нечётных чисел, но, разумеется, далеко не всякое нечётное число является простым. Так, например, нечётные числа 3, 5, 7, 11, 13 простые, а такие нечётные числа как 9, 15, 21 - составные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Любое составное число можно разлагать на сомножители до тех пор, пока оно не распадётся на одни только простые числа. 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Простые числа являются как бы первичными элементами, из которых составляются все числа.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77420"/>
            <a:ext cx="9144000" cy="46685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«ИЗ ИСТОРИИ МАТЕМАТИКИ О ДЕЛИМОСТИ ЧИСЕЛ»</a:t>
            </a:r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Рисунок 8" descr="733671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6393" y="5377578"/>
            <a:ext cx="1604839" cy="178315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51" y="667453"/>
            <a:ext cx="7886700" cy="7274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+mn-lt"/>
              </a:rPr>
              <a:t>Спасибо за работу!</a:t>
            </a:r>
            <a:br>
              <a:rPr lang="ru-RU" sz="49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 descr="group_clapping_5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948" y="1733550"/>
            <a:ext cx="4073853" cy="407385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75" y="1"/>
            <a:ext cx="7886700" cy="6096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Сегодня на мастер-классе: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886938" y="3440313"/>
            <a:ext cx="5323361" cy="571501"/>
            <a:chOff x="1248" y="1430"/>
            <a:chExt cx="3216" cy="36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15" y="1430"/>
              <a:ext cx="20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Верю – не верю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899309" y="735849"/>
            <a:ext cx="7682716" cy="573088"/>
            <a:chOff x="1248" y="2019"/>
            <a:chExt cx="4637" cy="361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84" y="2019"/>
              <a:ext cx="41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Об инновационных технологиях в рамках ФГОС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875436" y="1278405"/>
            <a:ext cx="8087590" cy="830263"/>
            <a:chOff x="1248" y="2533"/>
            <a:chExt cx="4807" cy="52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10" y="3008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1400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95" y="2533"/>
              <a:ext cx="42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Технология развития критического мышления </a:t>
              </a:r>
            </a:p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на уроках математики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899681" y="2096418"/>
            <a:ext cx="5301094" cy="571500"/>
            <a:chOff x="1248" y="3220"/>
            <a:chExt cx="3216" cy="36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03" y="3220"/>
              <a:ext cx="17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Лови ошибку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896957" y="4091126"/>
            <a:ext cx="5865793" cy="604838"/>
            <a:chOff x="1248" y="3199"/>
            <a:chExt cx="3563" cy="381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26" y="3199"/>
              <a:ext cx="29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i="1" dirty="0" smtClean="0">
                  <a:solidFill>
                    <a:srgbClr val="000000"/>
                  </a:solidFill>
                </a:rPr>
                <a:t>Физкультминутка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885454" y="4760000"/>
            <a:ext cx="5305796" cy="598488"/>
            <a:chOff x="1248" y="3194"/>
            <a:chExt cx="3137" cy="377"/>
          </a:xfrm>
        </p:grpSpPr>
        <p:sp>
          <p:nvSpPr>
            <p:cNvPr id="29" name="Line 18"/>
            <p:cNvSpPr>
              <a:spLocks noChangeShapeType="1"/>
            </p:cNvSpPr>
            <p:nvPr/>
          </p:nvSpPr>
          <p:spPr bwMode="gray">
            <a:xfrm>
              <a:off x="1362" y="3570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gray">
            <a:xfrm>
              <a:off x="1825" y="3194"/>
              <a:ext cx="20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Вопросительные слова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899681" y="2785599"/>
            <a:ext cx="5348719" cy="565150"/>
            <a:chOff x="1248" y="2030"/>
            <a:chExt cx="3196" cy="356"/>
          </a:xfrm>
        </p:grpSpPr>
        <p:sp>
          <p:nvSpPr>
            <p:cNvPr id="40" name="Line 8"/>
            <p:cNvSpPr>
              <a:spLocks noChangeShapeType="1"/>
            </p:cNvSpPr>
            <p:nvPr/>
          </p:nvSpPr>
          <p:spPr bwMode="gray">
            <a:xfrm>
              <a:off x="1398" y="2386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gray">
            <a:xfrm>
              <a:off x="1785" y="2031"/>
              <a:ext cx="26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i="1" dirty="0" smtClean="0">
                  <a:solidFill>
                    <a:srgbClr val="000000"/>
                  </a:solidFill>
                </a:rPr>
                <a:t>Интеллектуальная разминка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2"/>
          <p:cNvGrpSpPr>
            <a:grpSpLocks/>
          </p:cNvGrpSpPr>
          <p:nvPr/>
        </p:nvGrpSpPr>
        <p:grpSpPr bwMode="auto">
          <a:xfrm>
            <a:off x="915514" y="5459613"/>
            <a:ext cx="5285262" cy="581026"/>
            <a:chOff x="1248" y="1424"/>
            <a:chExt cx="3216" cy="366"/>
          </a:xfrm>
        </p:grpSpPr>
        <p:sp>
          <p:nvSpPr>
            <p:cNvPr id="4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gray">
            <a:xfrm>
              <a:off x="1791" y="1424"/>
              <a:ext cx="20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400" i="1" dirty="0" smtClean="0">
                  <a:solidFill>
                    <a:srgbClr val="000000"/>
                  </a:solidFill>
                </a:rPr>
                <a:t>INSERT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3" name="Рисунок 32" descr="642269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900510"/>
            <a:ext cx="3990975" cy="27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57" y="1"/>
            <a:ext cx="7886700" cy="887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 инновационных технологиях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рамках ФГОС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251" y="863884"/>
            <a:ext cx="8543497" cy="1497178"/>
          </a:xfrm>
        </p:spPr>
        <p:txBody>
          <a:bodyPr>
            <a:normAutofit fontScale="92500" lnSpcReduction="10000"/>
          </a:bodyPr>
          <a:lstStyle/>
          <a:p>
            <a:pPr marL="0" indent="266700" algn="just">
              <a:buNone/>
            </a:pPr>
            <a:r>
              <a:rPr lang="ru-RU" sz="1800" dirty="0" smtClean="0">
                <a:latin typeface="Bookman Old Style" pitchFamily="18" charset="0"/>
              </a:rPr>
              <a:t>КПК: «Механизмы преодоления методических проблем и затруднений учителей общеобразовательных организаций при использовании новых педагогических технологий обучения в соответствии с ФГОС общего образования» </a:t>
            </a:r>
          </a:p>
          <a:p>
            <a:pPr marL="0" indent="266700" algn="just">
              <a:buNone/>
            </a:pPr>
            <a:r>
              <a:rPr lang="ru-RU" sz="1800" dirty="0" smtClean="0">
                <a:latin typeface="Bookman Old Style" pitchFamily="18" charset="0"/>
              </a:rPr>
              <a:t>Инновации в сфере образования - все, что связано с внедрением в практику передового педагогического опыта. </a:t>
            </a:r>
          </a:p>
          <a:p>
            <a:pPr>
              <a:buNone/>
            </a:pP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420" y="2388360"/>
            <a:ext cx="4271749" cy="192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latin typeface="Bookman Old Style" pitchFamily="18" charset="0"/>
              </a:rPr>
              <a:t>Проблемы внедрения инноваций: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Барьер творчества. </a:t>
            </a:r>
            <a:endParaRPr lang="ru-RU" sz="12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Конформизм.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Личностная тревожность.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Ригидность мышления.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2943" y="2369735"/>
            <a:ext cx="4367283" cy="1942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latin typeface="Bookman Old Style" pitchFamily="18" charset="0"/>
              </a:rPr>
              <a:t>Проблемы в обучении: </a:t>
            </a:r>
          </a:p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1600" dirty="0" smtClean="0">
                <a:latin typeface="Bookman Old Style" pitchFamily="18" charset="0"/>
              </a:rPr>
              <a:t>Около 20% учащихся имеют низкую мотивацию к учебной деятельности</a:t>
            </a:r>
          </a:p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1600" dirty="0" smtClean="0">
                <a:latin typeface="Bookman Old Style" pitchFamily="18" charset="0"/>
              </a:rPr>
              <a:t>Чрезмерная нагрузка эмоционального и физического характера</a:t>
            </a:r>
          </a:p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1600" dirty="0" smtClean="0">
                <a:latin typeface="Bookman Old Style" pitchFamily="18" charset="0"/>
              </a:rPr>
              <a:t>Жесткие временные ограничения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603" y="4503761"/>
            <a:ext cx="8611737" cy="214269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Создание условий для развития и реализации способностей всех учащихся: и с высоким учебным потенциалом, и с отсутствием интереса к учебе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Формирование новой системы универсальных знаний, умений и навыков, а также опыта самостоятельной деятельности и личной ответственности учащихся, то есть ключевых компетентностей, что и определяет современное качество образования. </a:t>
            </a:r>
            <a:r>
              <a:rPr lang="ru-RU" i="1" dirty="0" smtClean="0">
                <a:latin typeface="Bookman Old Style" pitchFamily="18" charset="0"/>
              </a:rPr>
              <a:t> 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79" y="1"/>
            <a:ext cx="7886700" cy="111911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Технология развития критического мышления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660" y="3521121"/>
            <a:ext cx="8898340" cy="315263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Признаки критического мышления:</a:t>
            </a: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 Критическое мышление – </a:t>
            </a:r>
            <a:r>
              <a:rPr lang="ru-RU" b="1" i="1" dirty="0" err="1" smtClean="0">
                <a:latin typeface="Bookman Old Style" pitchFamily="18" charset="0"/>
              </a:rPr>
              <a:t>мышление</a:t>
            </a:r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b="1" i="1" dirty="0" smtClean="0">
                <a:latin typeface="Bookman Old Style" pitchFamily="18" charset="0"/>
              </a:rPr>
              <a:t>самостоятельное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Информация является отправным, а не конечным пунктом критического мышления.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Критическое мышление начинается с постановки вопросов и уяснения проблем, которые нужно решить.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Критическое мышление основано на убедительной аргументации.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Bookman Old Style" pitchFamily="18" charset="0"/>
              </a:rPr>
              <a:t>Критическое мышление – </a:t>
            </a:r>
            <a:r>
              <a:rPr lang="ru-RU" b="1" i="1" dirty="0" err="1" smtClean="0">
                <a:latin typeface="Bookman Old Style" pitchFamily="18" charset="0"/>
              </a:rPr>
              <a:t>мышление</a:t>
            </a:r>
            <a:r>
              <a:rPr lang="ru-RU" b="1" i="1" dirty="0" smtClean="0">
                <a:latin typeface="Bookman Old Style" pitchFamily="18" charset="0"/>
              </a:rPr>
              <a:t> социальное.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4717" y="1113953"/>
            <a:ext cx="8720918" cy="23391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Технология РКМ позволяет решать задачи: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-образовательной мотивации: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повышения интереса к процессу обучения и активного восприятия учебного материала;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-информационной грамотности: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развития способности к самостоятельной аналитической  и оценочной работе с информацией любой сложности;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-социальной компетентности: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формирования коммуникативных навыков и ответственности за знание.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491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+mn-lt"/>
              </a:rPr>
              <a:t>«ЛОВИ ОШИБКУ!»</a:t>
            </a:r>
            <a:endParaRPr lang="ru-RU" sz="4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" name="Рисунок 37" descr="124_stick_figure_b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6104" y="2470068"/>
            <a:ext cx="1597896" cy="3261013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68135" y="1398934"/>
            <a:ext cx="85502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 делители числа 20 – четные числа.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Хотя бы одно двузначное число имеет более трех делителей.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Наибольшее кратное любого числа – само число.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Число 18 имеет ровно пять делителей.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Некоторые натуральные числа не имеют делителей.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Число 6 – совершенное число.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 кратные числа 15 – нечетные числа.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24" y="483881"/>
            <a:ext cx="7886700" cy="964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+mn-lt"/>
              </a:rPr>
              <a:t>ИНТЕЛЛЕКТУАЛЬНАЯ РАЗМИНКА</a:t>
            </a:r>
            <a:endParaRPr lang="ru-RU" sz="4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04406" y="1704232"/>
            <a:ext cx="67926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ДЕВЯТЬ ПЯТЬ РЕПА ЯР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СТО СОРОК ОДИН ДНО КОД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ЛОНО ПЯТНО НОЛЬ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КОСА ВЕК ДОМ ДАНЬ ДАВНО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Анна\Desktop\Математика\Технология РКМ\Простые и составные числа\14587702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639" y="4398241"/>
            <a:ext cx="3271898" cy="2691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24" y="483881"/>
            <a:ext cx="7886700" cy="964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+mn-lt"/>
              </a:rPr>
              <a:t>ИНТЕЛЛЕКТУАЛЬНАЯ РАЗМИНКА</a:t>
            </a:r>
            <a:endParaRPr lang="ru-RU" sz="4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04406" y="1704232"/>
            <a:ext cx="67926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ЯТЬ ПЯТЬ РЕП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 СО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ОК ОД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 ДНО КОД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ЛОНО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ПЯТ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НОЛ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ДАВНО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Анна\Desktop\Математика\Технология РКМ\Простые и составные числа\14587702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639" y="4398241"/>
            <a:ext cx="3271898" cy="2691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8650" y="430677"/>
            <a:ext cx="7886700" cy="715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«ВЕРЮ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– НЕ ВЕРЮ»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3552" y="1475822"/>
          <a:ext cx="8118763" cy="4702928"/>
        </p:xfrm>
        <a:graphic>
          <a:graphicData uri="http://schemas.openxmlformats.org/drawingml/2006/table">
            <a:tbl>
              <a:tblPr/>
              <a:tblGrid>
                <a:gridCol w="38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Верите ли вы, что …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Да(+)/нет(-)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Простое число имеет ровно два делителя.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Среди составных чисел нет однозначных чисел.</a:t>
                      </a:r>
                      <a:endParaRPr lang="ru-RU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Совершенное число всегда является составным.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Простые числа не могут быть четными.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В первом десятке ровно пять простых чисел.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Два последовательных натуральных числа могут быть простыми.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Можно найти самое большое простое число.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Единица – простое число.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Существуют натуральные числа, которые не являются ни простыми, ни составными</a:t>
                      </a:r>
                      <a:endParaRPr lang="ru-RU" sz="18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Любое составное число можно разложить на простые множители.</a:t>
                      </a:r>
                      <a:endParaRPr lang="ru-RU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73891" y="1822863"/>
          <a:ext cx="1581150" cy="4354699"/>
        </p:xfrm>
        <a:graphic>
          <a:graphicData uri="http://schemas.openxmlformats.org/drawingml/2006/table">
            <a:tbl>
              <a:tblPr/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Рисунок 5" descr="stick_figure_choose_direction_anim_5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72" y="0"/>
            <a:ext cx="1306287" cy="130628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You-Falling-Behind-In-The-Competition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93870"/>
            <a:ext cx="4140739" cy="2832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93" y="583491"/>
            <a:ext cx="7886700" cy="78678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ФИЗКУЛЬТМИНУТКА</a:t>
            </a:r>
            <a:endParaRPr lang="ru-RU" sz="4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rot="21207639">
            <a:off x="1637098" y="1914551"/>
            <a:ext cx="403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Делители 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735750">
            <a:off x="4203883" y="3095192"/>
            <a:ext cx="344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Кратные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10_celebrate_the_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9618" y="4165022"/>
            <a:ext cx="2154382" cy="2692978"/>
          </a:xfrm>
          <a:prstGeom prst="rect">
            <a:avLst/>
          </a:prstGeom>
        </p:spPr>
      </p:pic>
      <p:pic>
        <p:nvPicPr>
          <p:cNvPr id="13" name="Песня о дробя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98576" y="6673932"/>
            <a:ext cx="245424" cy="18406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789</Words>
  <Application>Microsoft Office PowerPoint</Application>
  <PresentationFormat>Экран (4:3)</PresentationFormat>
  <Paragraphs>183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Сегодня на мастер-классе:</vt:lpstr>
      <vt:lpstr>Об инновационных технологиях  в рамках ФГОС</vt:lpstr>
      <vt:lpstr>Технология развития критического мышления</vt:lpstr>
      <vt:lpstr>«ЛОВИ ОШИБКУ!»</vt:lpstr>
      <vt:lpstr>ИНТЕЛЛЕКТУАЛЬНАЯ РАЗМИНКА</vt:lpstr>
      <vt:lpstr>ИНТЕЛЛЕКТУАЛЬНАЯ РАЗМИНКА</vt:lpstr>
      <vt:lpstr>Презентация PowerPoint</vt:lpstr>
      <vt:lpstr>ФИЗКУЛЬТМИНУТКА</vt:lpstr>
      <vt:lpstr>«ЗАДАЙ ВОПРОС»</vt:lpstr>
      <vt:lpstr>«ИЗ ИСТОРИИ МАТЕМАТИКИ О ДЕЛИМОСТИ ЧИСЕЛ» (прием INSERT)</vt:lpstr>
      <vt:lpstr>«ИЗ ИСТОРИИ МАТЕМАТИКИ О ДЕЛИМОСТИ ЧИСЕЛ»</vt:lpstr>
      <vt:lpstr>          Спасибо за работу!  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Анастасия Ю. Клыкова</cp:lastModifiedBy>
  <cp:revision>116</cp:revision>
  <dcterms:created xsi:type="dcterms:W3CDTF">2014-11-21T11:00:06Z</dcterms:created>
  <dcterms:modified xsi:type="dcterms:W3CDTF">2024-11-07T06:30:08Z</dcterms:modified>
</cp:coreProperties>
</file>