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83" r:id="rId3"/>
    <p:sldId id="284" r:id="rId4"/>
    <p:sldId id="280" r:id="rId5"/>
    <p:sldId id="281" r:id="rId6"/>
    <p:sldId id="282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Виштынецкий" initials="МВ" lastIdx="1" clrIdx="0">
    <p:extLst>
      <p:ext uri="{19B8F6BF-5375-455C-9EA6-DF929625EA0E}">
        <p15:presenceInfo xmlns:p15="http://schemas.microsoft.com/office/powerpoint/2012/main" userId="db2ce9c9d18c33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50C3-E1A3-4D2C-A166-643685B6CB71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85ED2-E835-47A0-A351-1D11C78A5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3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85ED2-E835-47A0-A351-1D11C78A50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8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6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0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72CE-880F-4EAE-B643-78F1B5FDB07B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ervice.gu.spb.ru/portalFront/resources/portal.html#office/statement" TargetMode="External"/><Relationship Id="rId2" Type="http://schemas.openxmlformats.org/officeDocument/2006/relationships/hyperlink" Target="https://gu.spb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CA169-933D-4638-B430-DAD0B0D0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553" y="2151529"/>
            <a:ext cx="9144000" cy="13562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Пошаговая инструкция по заполнению заявления о приеме в 1-й класс муниципального общеобразовательного учреждения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E07B8C-8A8B-4E8B-BB14-BE5CF143C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4"/>
          <a:stretch/>
        </p:blipFill>
        <p:spPr bwMode="auto">
          <a:xfrm>
            <a:off x="116541" y="196987"/>
            <a:ext cx="2507316" cy="1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67645-C6FF-448E-99A7-97751FBD99C2}"/>
              </a:ext>
            </a:extLst>
          </p:cNvPr>
          <p:cNvSpPr txBox="1"/>
          <p:nvPr/>
        </p:nvSpPr>
        <p:spPr>
          <a:xfrm>
            <a:off x="6624918" y="5628945"/>
            <a:ext cx="323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www.gosuslugi.ru</a:t>
            </a:r>
          </a:p>
        </p:txBody>
      </p:sp>
    </p:spTree>
    <p:extLst>
      <p:ext uri="{BB962C8B-B14F-4D97-AF65-F5344CB8AC3E}">
        <p14:creationId xmlns:p14="http://schemas.microsoft.com/office/powerpoint/2010/main" val="35975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DD6C7-B62C-4777-B878-53F90FDA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180522"/>
            <a:ext cx="7564582" cy="667747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5C9D58-D62D-4620-A5C3-4B2EB27E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088">
            <a:off x="2215555" y="2058315"/>
            <a:ext cx="1878659" cy="6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76DD0-EE12-482E-98C4-6348E4BA5D1F}"/>
              </a:ext>
            </a:extLst>
          </p:cNvPr>
          <p:cNvSpPr txBox="1"/>
          <p:nvPr/>
        </p:nvSpPr>
        <p:spPr>
          <a:xfrm>
            <a:off x="603699" y="3429000"/>
            <a:ext cx="3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Выбираем нужный ответ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0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04" t="19128" r="18809" b="5570"/>
          <a:stretch/>
        </p:blipFill>
        <p:spPr>
          <a:xfrm>
            <a:off x="770965" y="1192306"/>
            <a:ext cx="5757609" cy="44112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267F678-6E10-4879-864D-37A6E6DC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4933919" y="1958254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DD90C5-E1F1-41DC-9AF5-DF248D787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94" t="18338" r="18485" b="4605"/>
          <a:stretch/>
        </p:blipFill>
        <p:spPr>
          <a:xfrm>
            <a:off x="6999422" y="1083566"/>
            <a:ext cx="4421613" cy="451994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DABE027-47F7-4C37-8E81-2C76A2F8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3956">
            <a:off x="9268240" y="4377039"/>
            <a:ext cx="110114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3CBA7-0B74-4F57-ADE9-19FA54CEFA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964" t="80954" r="1901" b="6103"/>
          <a:stretch/>
        </p:blipFill>
        <p:spPr>
          <a:xfrm>
            <a:off x="4914702" y="4246178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86" t="7404" r="7348" b="5890"/>
          <a:stretch/>
        </p:blipFill>
        <p:spPr>
          <a:xfrm>
            <a:off x="1509577" y="1004454"/>
            <a:ext cx="8507260" cy="4849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D70F0-6A82-4B8B-B441-34BA8E22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7372319" y="190446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03624-1247-44FF-8153-BF414515C5B0}"/>
              </a:ext>
            </a:extLst>
          </p:cNvPr>
          <p:cNvSpPr txBox="1"/>
          <p:nvPr/>
        </p:nvSpPr>
        <p:spPr>
          <a:xfrm>
            <a:off x="7025070" y="4686188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Указываем место регистрации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A14C9-4087-4B98-80B5-0FD7796A9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9790274" y="4821783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762" t="4295" r="1886" b="4501"/>
          <a:stretch/>
        </p:blipFill>
        <p:spPr>
          <a:xfrm>
            <a:off x="1052945" y="788894"/>
            <a:ext cx="9776420" cy="5551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8110D-CDF1-4C78-96DA-3B8E1B84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6650305" y="3249506"/>
            <a:ext cx="1083985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83" t="12256" r="1154" b="4736"/>
          <a:stretch/>
        </p:blipFill>
        <p:spPr>
          <a:xfrm>
            <a:off x="932328" y="1111624"/>
            <a:ext cx="9699813" cy="4769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A6011-2633-49B2-8E85-4A24226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7022695" y="2003078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1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671" t="12954" r="1465" b="8585"/>
          <a:stretch/>
        </p:blipFill>
        <p:spPr>
          <a:xfrm>
            <a:off x="3316941" y="1237129"/>
            <a:ext cx="7736541" cy="4751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2BDE9-9D99-48B9-B039-1087B48D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588342" y="4522159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AFAAE3-2958-4CF6-B25E-3E76CB3AAE3D}"/>
              </a:ext>
            </a:extLst>
          </p:cNvPr>
          <p:cNvSpPr txBox="1"/>
          <p:nvPr/>
        </p:nvSpPr>
        <p:spPr>
          <a:xfrm>
            <a:off x="7933764" y="3989294"/>
            <a:ext cx="27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списке нет школы по месту регистрации находим вручную. </a:t>
            </a:r>
          </a:p>
        </p:txBody>
      </p:sp>
    </p:spTree>
    <p:extLst>
      <p:ext uri="{BB962C8B-B14F-4D97-AF65-F5344CB8AC3E}">
        <p14:creationId xmlns:p14="http://schemas.microsoft.com/office/powerpoint/2010/main" val="357072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196" t="17010" r="2032" b="6739"/>
          <a:stretch/>
        </p:blipFill>
        <p:spPr>
          <a:xfrm>
            <a:off x="3558988" y="1506071"/>
            <a:ext cx="6741460" cy="4204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6592390" y="3796020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4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044" t="13118" r="24734" b="4481"/>
          <a:stretch/>
        </p:blipFill>
        <p:spPr>
          <a:xfrm>
            <a:off x="337352" y="1020932"/>
            <a:ext cx="4119239" cy="39594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136452" y="2455492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37430" y="3580056"/>
            <a:ext cx="2784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списке нет школы по месту регистрации находим вручную. </a:t>
            </a:r>
          </a:p>
        </p:txBody>
      </p:sp>
    </p:spTree>
    <p:extLst>
      <p:ext uri="{BB962C8B-B14F-4D97-AF65-F5344CB8AC3E}">
        <p14:creationId xmlns:p14="http://schemas.microsoft.com/office/powerpoint/2010/main" val="245501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72" t="18940" r="23778" b="5437"/>
          <a:stretch/>
        </p:blipFill>
        <p:spPr>
          <a:xfrm>
            <a:off x="2432482" y="1029810"/>
            <a:ext cx="5169187" cy="4634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8740787" y="236671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Заполните сведения.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8723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79" t="17055" r="25585" b="25009"/>
          <a:stretch/>
        </p:blipFill>
        <p:spPr>
          <a:xfrm>
            <a:off x="1669000" y="1162976"/>
            <a:ext cx="4580879" cy="338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766768" y="2200603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Заполните сведения.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86395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4FA668-3FC7-DD2A-4B38-E7AD9DBFF5A5}"/>
              </a:ext>
            </a:extLst>
          </p:cNvPr>
          <p:cNvSpPr txBox="1"/>
          <p:nvPr/>
        </p:nvSpPr>
        <p:spPr>
          <a:xfrm>
            <a:off x="1699491" y="449196"/>
            <a:ext cx="9345890" cy="12497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ts val="1800"/>
              </a:lnSpc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Перед подачей заявления рекомендуем очистить кеш браузера и удалить файлы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olos"/>
              </a:rPr>
              <a:t>cookie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 Сделать это можно в настройках браузера (раздел «Безопасность» или «Конфиденциальность»). Нажмите «Очистить историю» (удалить файлы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olos"/>
              </a:rPr>
              <a:t>cookie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, очистить историю и кеш). В некоторых браузерах можно удалить историю для конкретного сайта – выберите </a:t>
            </a:r>
            <a:r>
              <a:rPr lang="ru-RU" b="0" i="0" u="none" strike="noStrike" dirty="0">
                <a:solidFill>
                  <a:srgbClr val="0050B2"/>
                </a:solidFill>
                <a:effectLst/>
                <a:latin typeface="Golos"/>
                <a:hlinkClick r:id="rId2"/>
              </a:rPr>
              <a:t>gu.spb.ru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513A1-49D4-B7AB-C926-213CA6EC60CA}"/>
              </a:ext>
            </a:extLst>
          </p:cNvPr>
          <p:cNvSpPr txBox="1"/>
          <p:nvPr/>
        </p:nvSpPr>
        <p:spPr>
          <a:xfrm>
            <a:off x="1699491" y="2179299"/>
            <a:ext cx="9236295" cy="12497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Заявление в школу можно заполнить онлайн до старта приёмной кампании. Функция будет доступна </a:t>
            </a: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с марта 2026 года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 В этом случае черновик сохранится </a:t>
            </a:r>
            <a:r>
              <a:rPr lang="ru-RU" b="0" i="0" u="none" strike="noStrike" dirty="0">
                <a:solidFill>
                  <a:srgbClr val="0050B2"/>
                </a:solidFill>
                <a:effectLst/>
                <a:latin typeface="Golos"/>
                <a:hlinkClick r:id="rId3"/>
              </a:rPr>
              <a:t>в личном кабинете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 В любое удобное время вы сможете продолжить заполнение заявления, проверить уже внесённую информацию. Отправить готовое заявление можно после начала официального приёма заявлений.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DBE66-0DB8-C392-BACE-C505CF3B1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759053" y="5037892"/>
            <a:ext cx="1147930" cy="136220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F227E4E-CBF1-5242-623D-F34EB0C0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7917">
            <a:off x="7892010" y="4433797"/>
            <a:ext cx="2592848" cy="9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31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396" t="17796" r="20742" b="12695"/>
          <a:stretch/>
        </p:blipFill>
        <p:spPr>
          <a:xfrm>
            <a:off x="985421" y="1207364"/>
            <a:ext cx="6107837" cy="4057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Заполните сведения.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7355871" y="264448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8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31" t="18434" r="26046" b="18113"/>
          <a:stretch/>
        </p:blipFill>
        <p:spPr>
          <a:xfrm>
            <a:off x="1340528" y="967665"/>
            <a:ext cx="5264458" cy="388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387297" y="3419330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3" t="16743" r="27368" b="29529"/>
          <a:stretch/>
        </p:blipFill>
        <p:spPr>
          <a:xfrm>
            <a:off x="1349406" y="932155"/>
            <a:ext cx="4225771" cy="34356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650004" y="1793874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59" t="17827" r="25353" b="18031"/>
          <a:stretch/>
        </p:blipFill>
        <p:spPr>
          <a:xfrm>
            <a:off x="2636667" y="1331650"/>
            <a:ext cx="5752731" cy="3977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8157130" y="3161878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19" t="18017" r="1545" b="5507"/>
          <a:stretch/>
        </p:blipFill>
        <p:spPr>
          <a:xfrm>
            <a:off x="2583401" y="1225118"/>
            <a:ext cx="8220723" cy="424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6607574" y="3664613"/>
            <a:ext cx="1142864" cy="4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90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89" t="18246" r="23502" b="18586"/>
          <a:stretch/>
        </p:blipFill>
        <p:spPr>
          <a:xfrm>
            <a:off x="257454" y="284086"/>
            <a:ext cx="4989250" cy="3657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3977284" y="2836328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4675272" y="1256777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904" y="787999"/>
            <a:ext cx="4225743" cy="50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1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714" t="24333" r="22952" b="21136"/>
          <a:stretch/>
        </p:blipFill>
        <p:spPr>
          <a:xfrm>
            <a:off x="3462291" y="2192784"/>
            <a:ext cx="4607511" cy="2601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9827668" y="4354409"/>
            <a:ext cx="1658470" cy="1968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5349" y="3124031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Черновик создан.</a:t>
            </a:r>
          </a:p>
        </p:txBody>
      </p:sp>
    </p:spTree>
    <p:extLst>
      <p:ext uri="{BB962C8B-B14F-4D97-AF65-F5344CB8AC3E}">
        <p14:creationId xmlns:p14="http://schemas.microsoft.com/office/powerpoint/2010/main" val="78750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69876-834C-0382-74CB-E0FFEE54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51" y="503875"/>
            <a:ext cx="10394630" cy="6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C6ABB3-8EED-9F60-854D-845FD5B20347}"/>
              </a:ext>
            </a:extLst>
          </p:cNvPr>
          <p:cNvSpPr txBox="1"/>
          <p:nvPr/>
        </p:nvSpPr>
        <p:spPr>
          <a:xfrm>
            <a:off x="951345" y="534880"/>
            <a:ext cx="991061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Приём детей в первый класс на 2026/2027 учебный год будет проходить </a:t>
            </a: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в два этапа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</a:t>
            </a:r>
          </a:p>
          <a:p>
            <a:pPr algn="l">
              <a:spcBef>
                <a:spcPts val="1200"/>
              </a:spcBef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Первый этап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 — </a:t>
            </a: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с </a:t>
            </a:r>
            <a:r>
              <a:rPr lang="ru-RU" b="1" dirty="0">
                <a:solidFill>
                  <a:srgbClr val="333333"/>
                </a:solidFill>
                <a:latin typeface="Golos"/>
              </a:rPr>
              <a:t>28 </a:t>
            </a: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марта до 30 июня 2026 года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 Он предназначен для детей, имеющих внеочередное, первоочередное или преимущественное право зачисления в школы, для детей, проживающих на закрепленной территории.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AC0B8-B604-C317-A47E-3BE09D5856CF}"/>
              </a:ext>
            </a:extLst>
          </p:cNvPr>
          <p:cNvSpPr txBox="1"/>
          <p:nvPr/>
        </p:nvSpPr>
        <p:spPr>
          <a:xfrm>
            <a:off x="1782619" y="2228671"/>
            <a:ext cx="86131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Второй этап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 — </a:t>
            </a: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с 6 июля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 до момента заполнения свободных мест, но </a:t>
            </a:r>
            <a:r>
              <a:rPr lang="ru-RU" b="1" i="0" dirty="0">
                <a:solidFill>
                  <a:srgbClr val="333333"/>
                </a:solidFill>
                <a:effectLst/>
                <a:latin typeface="Golos"/>
              </a:rPr>
              <a:t>не позднее 5 сентября 2026 года</a:t>
            </a:r>
            <a:r>
              <a:rPr lang="ru-RU" b="0" i="0" dirty="0">
                <a:solidFill>
                  <a:srgbClr val="333333"/>
                </a:solidFill>
                <a:effectLst/>
                <a:latin typeface="Golos"/>
              </a:rPr>
              <a:t>. Он предназначен для детей, не проживающих на закрепленной территории. То есть можно подать заявление в школу любого города, при наличии свободных мест.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253C0-58C6-A086-7E82-23335181F7BF}"/>
              </a:ext>
            </a:extLst>
          </p:cNvPr>
          <p:cNvSpPr txBox="1"/>
          <p:nvPr/>
        </p:nvSpPr>
        <p:spPr>
          <a:xfrm>
            <a:off x="1293090" y="4336858"/>
            <a:ext cx="92271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70C0"/>
                </a:solidFill>
                <a:effectLst/>
                <a:latin typeface="Golos"/>
              </a:rPr>
              <a:t>! Иностранные граждане перед поступлением в школу должны сдавать тест на знание русского языка. Учебное заведение откажет в зачислении, если ребёнок не подтвердит владение русским языком на достаточном для освоения школьной программы уровне. Также для зачисления в школу необходимо предъявить документ, подтверждающий законность нахождения ребёнка на территории России.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6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CFF4D-7585-488B-9DD6-8E857CA9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517236"/>
            <a:ext cx="10280073" cy="58828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B3D166-AE7A-4CDB-AF84-DA4FD2FA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620">
            <a:off x="113518" y="2363165"/>
            <a:ext cx="2096764" cy="5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30C7C5-165F-8463-5E31-CD47C1A41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759053" y="5037892"/>
            <a:ext cx="1147930" cy="1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20600-AE6E-4FE8-AE8A-9FCDBED34DDA}"/>
              </a:ext>
            </a:extLst>
          </p:cNvPr>
          <p:cNvSpPr txBox="1"/>
          <p:nvPr/>
        </p:nvSpPr>
        <p:spPr>
          <a:xfrm>
            <a:off x="9000565" y="156904"/>
            <a:ext cx="3039035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Запись в первый класс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начинается </a:t>
            </a:r>
          </a:p>
          <a:p>
            <a:r>
              <a:rPr lang="ru-RU" dirty="0"/>
              <a:t>в </a:t>
            </a:r>
            <a:r>
              <a:rPr lang="ru-RU" sz="3200" dirty="0">
                <a:solidFill>
                  <a:srgbClr val="FF0000"/>
                </a:solidFill>
              </a:rPr>
              <a:t>8.00</a:t>
            </a:r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28.03.2026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7BB2E-55F9-4F57-8124-945ABCDA30F2}"/>
              </a:ext>
            </a:extLst>
          </p:cNvPr>
          <p:cNvSpPr txBox="1"/>
          <p:nvPr/>
        </p:nvSpPr>
        <p:spPr>
          <a:xfrm>
            <a:off x="1783976" y="1082096"/>
            <a:ext cx="701936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Для получения услуги необходимо: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Зайти на сайт www.gosuslugi.ru </a:t>
            </a:r>
          </a:p>
          <a:p>
            <a:endParaRPr lang="ru-RU" dirty="0"/>
          </a:p>
          <a:p>
            <a:r>
              <a:rPr lang="ru-RU" dirty="0"/>
              <a:t>2. Авторизоваться (зайти в личный кабинет)</a:t>
            </a:r>
          </a:p>
          <a:p>
            <a:endParaRPr lang="ru-RU" dirty="0"/>
          </a:p>
          <a:p>
            <a:r>
              <a:rPr lang="ru-RU" dirty="0"/>
              <a:t>3. Воспользоваться роботом-помощником «Макс», указав в строке поиска слова «ЗАПИСЬ В ШКОЛУ»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EA7C4F-0C9E-4049-BE26-1E2B03D6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265078-BC30-42A1-8133-4AC5CBE4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74" y="3467581"/>
            <a:ext cx="6167717" cy="319841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CA8D6A5-4E0A-4E3A-9B2C-0153F8AB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4058">
            <a:off x="9010451" y="2500834"/>
            <a:ext cx="2592848" cy="9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8CE26-5F51-4413-8C34-91113435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41" t="25108"/>
          <a:stretch/>
        </p:blipFill>
        <p:spPr>
          <a:xfrm>
            <a:off x="2548565" y="1108425"/>
            <a:ext cx="8657317" cy="493378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CEB946-DD3C-4AC8-B9CB-AB0B0F89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8445">
            <a:off x="1142746" y="1136547"/>
            <a:ext cx="1143393" cy="3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5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787" t="7006" r="1742" b="6145"/>
          <a:stretch/>
        </p:blipFill>
        <p:spPr>
          <a:xfrm>
            <a:off x="1308847" y="640245"/>
            <a:ext cx="9592235" cy="548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3153F-3B70-4B55-B8F9-F138FB11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5302">
            <a:off x="6492593" y="4113618"/>
            <a:ext cx="1804149" cy="4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3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39D307-25F7-483D-AC2C-8C6C1726D818}"/>
              </a:ext>
            </a:extLst>
          </p:cNvPr>
          <p:cNvGrpSpPr/>
          <p:nvPr/>
        </p:nvGrpSpPr>
        <p:grpSpPr>
          <a:xfrm>
            <a:off x="220834" y="332508"/>
            <a:ext cx="11721784" cy="6525491"/>
            <a:chOff x="220834" y="438128"/>
            <a:chExt cx="11789326" cy="61549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4847" t="7652" r="15657" b="5924"/>
            <a:stretch/>
          </p:blipFill>
          <p:spPr>
            <a:xfrm>
              <a:off x="220834" y="692727"/>
              <a:ext cx="5652228" cy="5361708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C054950-BB6C-4FB9-B4D0-08C2384B2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57662">
              <a:off x="4353784" y="2924609"/>
              <a:ext cx="963244" cy="3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B1B384-5BF5-4709-8961-FE2C305A6323}"/>
                </a:ext>
              </a:extLst>
            </p:cNvPr>
            <p:cNvSpPr txBox="1"/>
            <p:nvPr/>
          </p:nvSpPr>
          <p:spPr>
            <a:xfrm>
              <a:off x="1258488" y="4782875"/>
              <a:ext cx="3576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Выбираем нужный ответ</a:t>
              </a:r>
              <a:r>
                <a:rPr lang="ru-RU" dirty="0"/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AA00B2-3ACE-4159-80D5-3EEFFF5BF1B6}"/>
                </a:ext>
              </a:extLst>
            </p:cNvPr>
            <p:cNvSpPr txBox="1"/>
            <p:nvPr/>
          </p:nvSpPr>
          <p:spPr>
            <a:xfrm>
              <a:off x="5999018" y="2650361"/>
              <a:ext cx="5230496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Льготами по зачислению ребенка в 1 класс обладают дети с первоочередным, преимущественным или внеочередным правом зачисления.</a:t>
              </a:r>
            </a:p>
            <a:p>
              <a:pPr algn="just"/>
              <a:r>
                <a:rPr lang="ru-RU" sz="1200" b="1" i="0" dirty="0">
                  <a:solidFill>
                    <a:srgbClr val="465566"/>
                  </a:solidFill>
                  <a:effectLst/>
                  <a:latin typeface="Ubuntu"/>
                </a:rPr>
                <a:t>Первоочередным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 правом зачисления обладают дети: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полиции (в том числе, погибших и уволенных по состоянию здоровья);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находящиеся на иждивении сотрудника полиции;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ОВД;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ФСИН, МЧС, ГНК, ФТС (в том числе, погибших);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военнослужащих по месту проживания семей.</a:t>
              </a:r>
            </a:p>
            <a:p>
              <a:pPr algn="just"/>
              <a:r>
                <a:rPr lang="ru-RU" sz="1200" b="1" i="0" dirty="0">
                  <a:solidFill>
                    <a:srgbClr val="465566"/>
                  </a:solidFill>
                  <a:effectLst/>
                  <a:latin typeface="Ubuntu"/>
                </a:rPr>
                <a:t>Преимущественное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 право имеют дети, чьи братья/сестры уже посещают эту школу. Отказать ребенку в зачислении в школу, если туда ходит брат или сестра теперь не вправе.</a:t>
              </a:r>
            </a:p>
            <a:p>
              <a:pPr algn="just"/>
              <a:endParaRPr lang="ru-RU" sz="1200" dirty="0">
                <a:solidFill>
                  <a:srgbClr val="465566"/>
                </a:solidFill>
                <a:latin typeface="Ubuntu"/>
              </a:endParaRPr>
            </a:p>
            <a:p>
              <a:pPr algn="just"/>
              <a:r>
                <a:rPr lang="ru-RU" sz="1200" dirty="0">
                  <a:solidFill>
                    <a:srgbClr val="465566"/>
                  </a:solidFill>
                  <a:latin typeface="Ubuntu"/>
                </a:rPr>
                <a:t>В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не очереди в школы по месту жительства их семей зачисляют детей погибших военнослужащих, добровольцев и сотрудников </a:t>
              </a:r>
              <a:r>
                <a:rPr lang="ru-RU" sz="1200" b="0" i="0" dirty="0" err="1">
                  <a:solidFill>
                    <a:srgbClr val="465566"/>
                  </a:solidFill>
                  <a:effectLst/>
                  <a:latin typeface="Ubuntu"/>
                </a:rPr>
                <a:t>Росгвардии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.</a:t>
              </a:r>
            </a:p>
            <a:p>
              <a:pPr algn="l"/>
              <a:endParaRPr lang="ru-RU" sz="1200" i="1" dirty="0">
                <a:solidFill>
                  <a:srgbClr val="FB3F3F"/>
                </a:solidFill>
                <a:latin typeface="Ubuntu"/>
              </a:endParaRPr>
            </a:p>
            <a:p>
              <a:pPr algn="just"/>
              <a:r>
                <a:rPr lang="ru-RU" sz="1200" dirty="0">
                  <a:solidFill>
                    <a:srgbClr val="FF0000"/>
                  </a:solidFill>
                  <a:latin typeface="Ubuntu"/>
                </a:rPr>
                <a:t>Дети с льготами имеют первоочередное право зачисления в школу только по месту регистрации.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98FDDA0-7F5A-4882-9C13-EB9138DDB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964" t="80954" r="1901" b="6103"/>
            <a:stretch/>
          </p:blipFill>
          <p:spPr>
            <a:xfrm flipH="1">
              <a:off x="4835406" y="5152207"/>
              <a:ext cx="1225494" cy="144087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8E6C760-5258-49EC-8F6F-5996992E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8133" y="438128"/>
              <a:ext cx="8522027" cy="3316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74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76" t="6348" r="7461" b="7083"/>
          <a:stretch/>
        </p:blipFill>
        <p:spPr>
          <a:xfrm>
            <a:off x="2722012" y="231196"/>
            <a:ext cx="8430898" cy="47536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87A3FE-EEBD-430C-BDEB-A2038BF9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8552489" y="1756089"/>
            <a:ext cx="1489708" cy="5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13840-B43D-476D-AEE1-7E6F6011C283}"/>
              </a:ext>
            </a:extLst>
          </p:cNvPr>
          <p:cNvSpPr txBox="1"/>
          <p:nvPr/>
        </p:nvSpPr>
        <p:spPr>
          <a:xfrm>
            <a:off x="6490327" y="3429000"/>
            <a:ext cx="3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Выбираем нужный ответ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D3A6E-1454-4088-A76E-A714EC943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63" t="5729" r="1739" b="56865"/>
          <a:stretch/>
        </p:blipFill>
        <p:spPr>
          <a:xfrm>
            <a:off x="221264" y="4346659"/>
            <a:ext cx="3311237" cy="1953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84747-0778-4659-8EAF-3E1204D79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4" t="80954" r="1901" b="6103"/>
          <a:stretch/>
        </p:blipFill>
        <p:spPr>
          <a:xfrm>
            <a:off x="9790274" y="4821783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0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261</Words>
  <Application>Microsoft Office PowerPoint</Application>
  <PresentationFormat>Широкоэкранный</PresentationFormat>
  <Paragraphs>41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Golos</vt:lpstr>
      <vt:lpstr>Ubuntu</vt:lpstr>
      <vt:lpstr>Тема Office</vt:lpstr>
      <vt:lpstr>Пошаговая инструкция по заполнению заявления о приеме в 1-й класс муниципального общеобразовательного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Елена В. Козлова</cp:lastModifiedBy>
  <cp:revision>22</cp:revision>
  <dcterms:created xsi:type="dcterms:W3CDTF">2024-03-21T06:21:34Z</dcterms:created>
  <dcterms:modified xsi:type="dcterms:W3CDTF">2026-03-20T11:56:26Z</dcterms:modified>
</cp:coreProperties>
</file>