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62" r:id="rId4"/>
    <p:sldId id="260" r:id="rId5"/>
    <p:sldId id="263" r:id="rId6"/>
    <p:sldId id="267" r:id="rId7"/>
    <p:sldId id="268" r:id="rId8"/>
    <p:sldId id="269" r:id="rId9"/>
    <p:sldId id="270" r:id="rId10"/>
    <p:sldId id="272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65" r:id="rId20"/>
    <p:sldId id="257" r:id="rId21"/>
    <p:sldId id="258" r:id="rId22"/>
    <p:sldId id="280" r:id="rId23"/>
    <p:sldId id="282" r:id="rId24"/>
    <p:sldId id="281" r:id="rId2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74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436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4611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479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2140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889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11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63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26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33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81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52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89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63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30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05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814BB-1058-4713-B359-6580BADAF747}" type="datetimeFigureOut">
              <a:rPr lang="ru-RU" smtClean="0"/>
              <a:t>11.08.2021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4A773C-BEA3-4787-8BF0-733388C4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литературного чтения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Родина, подвиг, слава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9812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584" y="149469"/>
            <a:ext cx="10199077" cy="678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5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Князь Дмитрий в доспехах ратника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870" y="1264555"/>
            <a:ext cx="7172851" cy="53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Михаил </a:t>
            </a:r>
            <a:r>
              <a:rPr lang="ru-RU" dirty="0" err="1" smtClean="0"/>
              <a:t>Бренк</a:t>
            </a:r>
            <a:r>
              <a:rPr lang="ru-RU" dirty="0" smtClean="0"/>
              <a:t> в княжеских доспехах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9047" y="1264555"/>
            <a:ext cx="7650958" cy="611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7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Поединок Александра </a:t>
            </a:r>
            <a:r>
              <a:rPr lang="ru-RU" dirty="0" err="1" smtClean="0"/>
              <a:t>Пересвета</a:t>
            </a:r>
            <a:r>
              <a:rPr lang="ru-RU" dirty="0" smtClean="0"/>
              <a:t> с </a:t>
            </a:r>
            <a:r>
              <a:rPr lang="ru-RU" dirty="0" err="1" smtClean="0"/>
              <a:t>Челубеем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508" y="1905000"/>
            <a:ext cx="8931133" cy="491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6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5" y="1467965"/>
            <a:ext cx="8059611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Засадный полк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061" y="1412630"/>
            <a:ext cx="8220807" cy="50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5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Гнали ордынцев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608" y="1249694"/>
            <a:ext cx="8385680" cy="56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 4 часа полегло 200 тысяч воинов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4508" y="1377460"/>
            <a:ext cx="6282529" cy="510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 </a:t>
            </a:r>
            <a:r>
              <a:rPr lang="ru-RU" dirty="0" smtClean="0"/>
              <a:t>                                          князь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Дмитрий Донской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678" y="304801"/>
            <a:ext cx="4322723" cy="62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2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9979" y="624110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Дмитрий </a:t>
            </a:r>
            <a:r>
              <a:rPr lang="ru-RU" dirty="0"/>
              <a:t>Донской. Куликовская </a:t>
            </a:r>
            <a:r>
              <a:rPr lang="ru-RU" dirty="0" smtClean="0"/>
              <a:t>битва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 анализ текста(с.71-75)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1группа- Автор, тема, основная мысль текста, литературный жанр, план текста, средства художественной выразительности( эпитеты, сравнения, противопоставления)</a:t>
            </a:r>
          </a:p>
          <a:p>
            <a:r>
              <a:rPr lang="ru-RU" dirty="0" smtClean="0"/>
              <a:t>2 группа- </a:t>
            </a:r>
            <a:r>
              <a:rPr lang="ru-RU" dirty="0"/>
              <a:t>Образ Дмитрия </a:t>
            </a:r>
            <a:r>
              <a:rPr lang="ru-RU" dirty="0" smtClean="0"/>
              <a:t>Донского.(биография, характер, поступки )</a:t>
            </a:r>
          </a:p>
          <a:p>
            <a:r>
              <a:rPr lang="ru-RU" dirty="0" smtClean="0"/>
              <a:t>3 группа-  Образ других героев повествования,  их роль.</a:t>
            </a:r>
          </a:p>
          <a:p>
            <a:r>
              <a:rPr lang="ru-RU" dirty="0" smtClean="0"/>
              <a:t>4 группа – Сравнение ордынского и русского войска</a:t>
            </a:r>
          </a:p>
          <a:p>
            <a:r>
              <a:rPr lang="ru-RU" dirty="0" smtClean="0"/>
              <a:t>5 группа- Восстановление событий битвы, используя карту и текст.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54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</a:t>
            </a:r>
            <a:r>
              <a:rPr lang="ru-RU" b="1" dirty="0" smtClean="0">
                <a:solidFill>
                  <a:srgbClr val="7030A0"/>
                </a:solidFill>
              </a:rPr>
              <a:t>ДЛЯ МЕНЯ РОДИНА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288473"/>
            <a:ext cx="8915400" cy="511232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Мама                                           родной язык, традиции, культура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Семья                                           место, где тебя любят любого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Дом                                               туда стремишься вернуться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Родная                                          там тебя всегда ждут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Школа                                 где все родное: цветы, птички, солнце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Друзья                                 где окружен заботой и защитой                            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Город, где родился           место, которое хочется охранять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Чувашия- малая родина                                               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Россия- великая и могучая</a:t>
            </a:r>
          </a:p>
        </p:txBody>
      </p:sp>
    </p:spTree>
    <p:extLst>
      <p:ext uri="{BB962C8B-B14F-4D97-AF65-F5344CB8AC3E}">
        <p14:creationId xmlns:p14="http://schemas.microsoft.com/office/powerpoint/2010/main" val="179018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0037"/>
            <a:ext cx="11051931" cy="676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3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Залог победы-…  _________</a:t>
            </a:r>
            <a:r>
              <a:rPr lang="ru-RU" b="1" u="sng" dirty="0" smtClean="0">
                <a:solidFill>
                  <a:srgbClr val="FF0000"/>
                </a:solidFill>
              </a:rPr>
              <a:t>?</a:t>
            </a:r>
            <a:r>
              <a:rPr lang="ru-RU" b="1" dirty="0" smtClean="0">
                <a:solidFill>
                  <a:srgbClr val="FF0000"/>
                </a:solidFill>
              </a:rPr>
              <a:t>_</a:t>
            </a:r>
            <a:r>
              <a:rPr lang="ru-RU" dirty="0" smtClean="0"/>
              <a:t>_________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379" y="2194209"/>
            <a:ext cx="1548518" cy="2066723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360106"/>
              </p:ext>
            </p:extLst>
          </p:nvPr>
        </p:nvGraphicFramePr>
        <p:xfrm>
          <a:off x="3128962" y="1899138"/>
          <a:ext cx="5934075" cy="4174744"/>
        </p:xfrm>
        <a:graphic>
          <a:graphicData uri="http://schemas.openxmlformats.org/drawingml/2006/table">
            <a:tbl>
              <a:tblPr firstRow="1" firstCol="1" bandRow="1"/>
              <a:tblGrid>
                <a:gridCol w="423545">
                  <a:extLst>
                    <a:ext uri="{9D8B030D-6E8A-4147-A177-3AD203B41FA5}">
                      <a16:colId xmlns:a16="http://schemas.microsoft.com/office/drawing/2014/main" val="1104143133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3098655409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008410670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251956241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2760775512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27708381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2675671131"/>
                    </a:ext>
                  </a:extLst>
                </a:gridCol>
                <a:gridCol w="424180">
                  <a:extLst>
                    <a:ext uri="{9D8B030D-6E8A-4147-A177-3AD203B41FA5}">
                      <a16:colId xmlns:a16="http://schemas.microsoft.com/office/drawing/2014/main" val="1948965733"/>
                    </a:ext>
                  </a:extLst>
                </a:gridCol>
                <a:gridCol w="424180">
                  <a:extLst>
                    <a:ext uri="{9D8B030D-6E8A-4147-A177-3AD203B41FA5}">
                      <a16:colId xmlns:a16="http://schemas.microsoft.com/office/drawing/2014/main" val="3539557042"/>
                    </a:ext>
                  </a:extLst>
                </a:gridCol>
                <a:gridCol w="424180">
                  <a:extLst>
                    <a:ext uri="{9D8B030D-6E8A-4147-A177-3AD203B41FA5}">
                      <a16:colId xmlns:a16="http://schemas.microsoft.com/office/drawing/2014/main" val="258165313"/>
                    </a:ext>
                  </a:extLst>
                </a:gridCol>
                <a:gridCol w="424180">
                  <a:extLst>
                    <a:ext uri="{9D8B030D-6E8A-4147-A177-3AD203B41FA5}">
                      <a16:colId xmlns:a16="http://schemas.microsoft.com/office/drawing/2014/main" val="2482766508"/>
                    </a:ext>
                  </a:extLst>
                </a:gridCol>
                <a:gridCol w="424180">
                  <a:extLst>
                    <a:ext uri="{9D8B030D-6E8A-4147-A177-3AD203B41FA5}">
                      <a16:colId xmlns:a16="http://schemas.microsoft.com/office/drawing/2014/main" val="1438921392"/>
                    </a:ext>
                  </a:extLst>
                </a:gridCol>
                <a:gridCol w="424180">
                  <a:extLst>
                    <a:ext uri="{9D8B030D-6E8A-4147-A177-3AD203B41FA5}">
                      <a16:colId xmlns:a16="http://schemas.microsoft.com/office/drawing/2014/main" val="2284563005"/>
                    </a:ext>
                  </a:extLst>
                </a:gridCol>
                <a:gridCol w="424180">
                  <a:extLst>
                    <a:ext uri="{9D8B030D-6E8A-4147-A177-3AD203B41FA5}">
                      <a16:colId xmlns:a16="http://schemas.microsoft.com/office/drawing/2014/main" val="634962829"/>
                    </a:ext>
                  </a:extLst>
                </a:gridCol>
              </a:tblGrid>
              <a:tr h="513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Е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Й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144959"/>
                  </a:ext>
                </a:extLst>
              </a:tr>
              <a:tr h="513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231668"/>
                  </a:ext>
                </a:extLst>
              </a:tr>
              <a:tr h="513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029050"/>
                  </a:ext>
                </a:extLst>
              </a:tr>
              <a:tr h="513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531001"/>
                  </a:ext>
                </a:extLst>
              </a:tr>
              <a:tr h="513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259159"/>
                  </a:ext>
                </a:extLst>
              </a:tr>
              <a:tr h="513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031186"/>
                  </a:ext>
                </a:extLst>
              </a:tr>
              <a:tr h="513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603620"/>
                  </a:ext>
                </a:extLst>
              </a:tr>
              <a:tr h="513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211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1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 урока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04" y="1711569"/>
            <a:ext cx="8915400" cy="377762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чем подвиг Дмитрия Донского ?</a:t>
            </a:r>
          </a:p>
          <a:p>
            <a:r>
              <a:rPr lang="ru-RU" sz="2400" dirty="0" smtClean="0"/>
              <a:t>В чем подвиг русского войска?</a:t>
            </a:r>
          </a:p>
          <a:p>
            <a:r>
              <a:rPr lang="ru-RU" sz="2400" dirty="0" smtClean="0"/>
              <a:t>В чем значение Куликовской битвы для русской истории?</a:t>
            </a:r>
          </a:p>
          <a:p>
            <a:r>
              <a:rPr lang="ru-RU" sz="2400" dirty="0" smtClean="0"/>
              <a:t>Знаем ли мы о других подвигах в истории России?</a:t>
            </a:r>
          </a:p>
          <a:p>
            <a:endParaRPr lang="ru-RU" sz="2400" dirty="0"/>
          </a:p>
          <a:p>
            <a:r>
              <a:rPr lang="ru-RU" sz="2400" dirty="0" smtClean="0"/>
              <a:t>Домашнее задание(стр.63-69, задание №2 стр.69)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1590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Оцени себя.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9125" y="1439008"/>
            <a:ext cx="5835487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19" y="1439008"/>
            <a:ext cx="4448409" cy="37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69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b="1" dirty="0" smtClean="0"/>
              <a:t>Любите Россию, гордитесь ее  славной и героической историей и культурой, гордитесь тем , что рождены в ней, знайте ее героев и стремитесь сохранить и преумножить ее богатство и славу.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3753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Нет на свете Родины милее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А</a:t>
            </a:r>
            <a:r>
              <a:rPr lang="ru-RU" dirty="0"/>
              <a:t>. Прокофьев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Нет на свете Родины милее,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других лазурней небеса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Солнце ярче, звёзды всех светлее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Где отрадны рощи и леса;  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реках стремительные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воды</a:t>
            </a:r>
          </a:p>
          <a:p>
            <a:pPr marL="0" indent="0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Голубеют, словно бирюза,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Где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когда настанет непогода,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Весь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народ выходит, как гроза! 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347" y="914400"/>
            <a:ext cx="1879714" cy="55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цикла:</a:t>
            </a:r>
            <a:br>
              <a:rPr lang="ru-RU" dirty="0" smtClean="0"/>
            </a:br>
            <a:r>
              <a:rPr lang="ru-RU" b="1" dirty="0" smtClean="0"/>
              <a:t>«В жизни всегда есть место подвигу»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400" b="1" dirty="0" smtClean="0"/>
              <a:t>Подвиг – героический , самоотверженный поступок.</a:t>
            </a:r>
          </a:p>
          <a:p>
            <a:r>
              <a:rPr lang="ru-RU" sz="2400" b="1" dirty="0" smtClean="0"/>
              <a:t>Героический- необычный по смелости и доблести</a:t>
            </a:r>
          </a:p>
          <a:p>
            <a:r>
              <a:rPr lang="ru-RU" sz="2400" b="1" dirty="0" smtClean="0"/>
              <a:t>Самоотверженный- жертвующий собой во имя кого-либо или чего-либо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Тема урока «Дмитрий Донской. Куликовская битва»</a:t>
            </a:r>
          </a:p>
          <a:p>
            <a:r>
              <a:rPr lang="ru-RU" dirty="0" smtClean="0"/>
              <a:t>Цель урока: 1. Узнать о личности Дмитрия Донского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2. Получить знания о Куликовской битве.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480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582759"/>
          </a:xfrm>
        </p:spPr>
        <p:txBody>
          <a:bodyPr>
            <a:normAutofit/>
          </a:bodyPr>
          <a:lstStyle/>
          <a:p>
            <a:r>
              <a:rPr lang="ru-RU" dirty="0" smtClean="0"/>
              <a:t>Дмитрий Донской. Куликовская битва</a:t>
            </a:r>
            <a:br>
              <a:rPr lang="ru-RU" dirty="0" smtClean="0"/>
            </a:br>
            <a:r>
              <a:rPr lang="ru-RU" dirty="0" smtClean="0"/>
              <a:t>                       </a:t>
            </a:r>
            <a:r>
              <a:rPr lang="ru-RU" b="1" dirty="0" smtClean="0">
                <a:solidFill>
                  <a:srgbClr val="FF0000"/>
                </a:solidFill>
              </a:rPr>
              <a:t>словарик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 smtClean="0"/>
              <a:t>Княжеский престол                                        ратник</a:t>
            </a:r>
          </a:p>
          <a:p>
            <a:r>
              <a:rPr lang="ru-RU" sz="2000" b="1" dirty="0" smtClean="0"/>
              <a:t>Золотая Орда      </a:t>
            </a:r>
          </a:p>
          <a:p>
            <a:r>
              <a:rPr lang="ru-RU" sz="2000" b="1" dirty="0" smtClean="0"/>
              <a:t>Дань                                                                   дубрава</a:t>
            </a:r>
          </a:p>
          <a:p>
            <a:r>
              <a:rPr lang="ru-RU" sz="2000" b="1" dirty="0" smtClean="0"/>
              <a:t>Троице-Сергиева лавра                                </a:t>
            </a:r>
            <a:r>
              <a:rPr lang="ru-RU" sz="2000" b="1" dirty="0"/>
              <a:t>Засадный полк </a:t>
            </a: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тачать сапоги                                                 полк Правой руки</a:t>
            </a:r>
          </a:p>
          <a:p>
            <a:r>
              <a:rPr lang="ru-RU" sz="2000" b="1" dirty="0" smtClean="0"/>
              <a:t>Пророчество                                                    полк Левой руки</a:t>
            </a:r>
          </a:p>
          <a:p>
            <a:r>
              <a:rPr lang="ru-RU" sz="2000" b="1" dirty="0" smtClean="0"/>
              <a:t>Монах                                                                 Ремесленники</a:t>
            </a:r>
            <a:endParaRPr lang="ru-RU" sz="2000" b="1" dirty="0"/>
          </a:p>
          <a:p>
            <a:r>
              <a:rPr lang="ru-RU" sz="2000" b="1" dirty="0" smtClean="0"/>
              <a:t>Дружинники                                                       Крестьяне</a:t>
            </a:r>
            <a:endParaRPr lang="ru-RU" sz="2000" b="1" dirty="0"/>
          </a:p>
          <a:p>
            <a:endParaRPr lang="ru-RU" sz="2000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7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юный князь Дмитрий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456" y="-155547"/>
            <a:ext cx="5395241" cy="71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Мамай и его войско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949" y="1602691"/>
            <a:ext cx="2651990" cy="3609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031" y="1093176"/>
            <a:ext cx="7602942" cy="503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296008"/>
            <a:ext cx="8932332" cy="66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2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639" y="0"/>
            <a:ext cx="9816809" cy="73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1188</TotalTime>
  <Words>387</Words>
  <Application>Microsoft Office PowerPoint</Application>
  <PresentationFormat>Широкоэкранный</PresentationFormat>
  <Paragraphs>230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Легкий дым</vt:lpstr>
      <vt:lpstr>Урок литературного чтения</vt:lpstr>
      <vt:lpstr>                           ДЛЯ МЕНЯ РОДИНА</vt:lpstr>
      <vt:lpstr>Нет на свете Родины милее             А. Прокофьев</vt:lpstr>
      <vt:lpstr>Тема цикла: «В жизни всегда есть место подвигу»</vt:lpstr>
      <vt:lpstr>Дмитрий Донской. Куликовская битва                        словарик</vt:lpstr>
      <vt:lpstr>                          юный князь Дмитрий</vt:lpstr>
      <vt:lpstr>Мамай и его войско</vt:lpstr>
      <vt:lpstr>Презентация PowerPoint</vt:lpstr>
      <vt:lpstr>Презентация PowerPoint</vt:lpstr>
      <vt:lpstr>Презентация PowerPoint</vt:lpstr>
      <vt:lpstr>Князь Дмитрий в доспехах ратника</vt:lpstr>
      <vt:lpstr>Михаил Бренк в княжеских доспехах</vt:lpstr>
      <vt:lpstr>Поединок Александра Пересвета с Челубеем.</vt:lpstr>
      <vt:lpstr>Бой </vt:lpstr>
      <vt:lpstr>Засадный полк</vt:lpstr>
      <vt:lpstr>Гнали ордынцев </vt:lpstr>
      <vt:lpstr>За 4 часа полегло 200 тысяч воинов</vt:lpstr>
      <vt:lpstr>                                            князь                                 Дмитрий Донской</vt:lpstr>
      <vt:lpstr>Дмитрий Донской. Куликовская битва  анализ текста(с.71-75)</vt:lpstr>
      <vt:lpstr>Презентация PowerPoint</vt:lpstr>
      <vt:lpstr>Залог победы-…  _________?__________</vt:lpstr>
      <vt:lpstr>Итог урока</vt:lpstr>
      <vt:lpstr>Оцени себя.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А. Макарова</dc:creator>
  <cp:lastModifiedBy>Татьяна А. Макарова</cp:lastModifiedBy>
  <cp:revision>26</cp:revision>
  <cp:lastPrinted>2019-11-11T05:24:49Z</cp:lastPrinted>
  <dcterms:created xsi:type="dcterms:W3CDTF">2019-11-09T12:28:03Z</dcterms:created>
  <dcterms:modified xsi:type="dcterms:W3CDTF">2021-08-11T16:03:26Z</dcterms:modified>
</cp:coreProperties>
</file>